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4" r:id="rId2"/>
    <p:sldId id="260" r:id="rId3"/>
    <p:sldId id="262" r:id="rId4"/>
    <p:sldId id="264" r:id="rId5"/>
    <p:sldId id="266" r:id="rId6"/>
    <p:sldId id="268" r:id="rId7"/>
    <p:sldId id="270" r:id="rId8"/>
    <p:sldId id="302" r:id="rId9"/>
    <p:sldId id="274" r:id="rId10"/>
    <p:sldId id="276" r:id="rId11"/>
    <p:sldId id="278" r:id="rId12"/>
    <p:sldId id="279" r:id="rId13"/>
    <p:sldId id="280" r:id="rId14"/>
    <p:sldId id="281" r:id="rId15"/>
    <p:sldId id="283" r:id="rId16"/>
    <p:sldId id="285" r:id="rId17"/>
    <p:sldId id="287" r:id="rId18"/>
    <p:sldId id="289" r:id="rId19"/>
    <p:sldId id="291" r:id="rId20"/>
    <p:sldId id="311" r:id="rId21"/>
    <p:sldId id="312" r:id="rId22"/>
    <p:sldId id="313" r:id="rId23"/>
    <p:sldId id="304" r:id="rId24"/>
    <p:sldId id="305" r:id="rId2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82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annes Weicht" userId="349e0b6c7b42f291" providerId="LiveId" clId="{063A655E-A4D0-4303-ADFD-E8CBEF2D878E}"/>
    <pc:docChg chg="custSel addSld delSld modSld">
      <pc:chgData name="Johannes Weicht" userId="349e0b6c7b42f291" providerId="LiveId" clId="{063A655E-A4D0-4303-ADFD-E8CBEF2D878E}" dt="2026-04-27T19:42:28.794" v="31"/>
      <pc:docMkLst>
        <pc:docMk/>
      </pc:docMkLst>
      <pc:sldChg chg="del">
        <pc:chgData name="Johannes Weicht" userId="349e0b6c7b42f291" providerId="LiveId" clId="{063A655E-A4D0-4303-ADFD-E8CBEF2D878E}" dt="2026-04-27T19:40:46.929" v="1"/>
        <pc:sldMkLst>
          <pc:docMk/>
          <pc:sldMk cId="209030148" sldId="272"/>
        </pc:sldMkLst>
      </pc:sldChg>
      <pc:sldChg chg="del">
        <pc:chgData name="Johannes Weicht" userId="349e0b6c7b42f291" providerId="LiveId" clId="{063A655E-A4D0-4303-ADFD-E8CBEF2D878E}" dt="2026-04-27T19:41:19.944" v="9"/>
        <pc:sldMkLst>
          <pc:docMk/>
          <pc:sldMk cId="2796201193" sldId="292"/>
        </pc:sldMkLst>
      </pc:sldChg>
      <pc:sldChg chg="del">
        <pc:chgData name="Johannes Weicht" userId="349e0b6c7b42f291" providerId="LiveId" clId="{063A655E-A4D0-4303-ADFD-E8CBEF2D878E}" dt="2026-04-27T19:42:09.348" v="27"/>
        <pc:sldMkLst>
          <pc:docMk/>
          <pc:sldMk cId="1160859496" sldId="294"/>
        </pc:sldMkLst>
      </pc:sldChg>
      <pc:sldChg chg="del">
        <pc:chgData name="Johannes Weicht" userId="349e0b6c7b42f291" providerId="LiveId" clId="{063A655E-A4D0-4303-ADFD-E8CBEF2D878E}" dt="2026-04-27T19:42:18.083" v="29"/>
        <pc:sldMkLst>
          <pc:docMk/>
          <pc:sldMk cId="2611315287" sldId="296"/>
        </pc:sldMkLst>
      </pc:sldChg>
      <pc:sldChg chg="del">
        <pc:chgData name="Johannes Weicht" userId="349e0b6c7b42f291" providerId="LiveId" clId="{063A655E-A4D0-4303-ADFD-E8CBEF2D878E}" dt="2026-04-27T19:40:47.901" v="3"/>
        <pc:sldMkLst>
          <pc:docMk/>
          <pc:sldMk cId="710669466" sldId="298"/>
        </pc:sldMkLst>
      </pc:sldChg>
      <pc:sldChg chg="del">
        <pc:chgData name="Johannes Weicht" userId="349e0b6c7b42f291" providerId="LiveId" clId="{063A655E-A4D0-4303-ADFD-E8CBEF2D878E}" dt="2026-04-27T19:40:57.405" v="7"/>
        <pc:sldMkLst>
          <pc:docMk/>
          <pc:sldMk cId="221824691" sldId="300"/>
        </pc:sldMkLst>
      </pc:sldChg>
      <pc:sldChg chg="del">
        <pc:chgData name="Johannes Weicht" userId="349e0b6c7b42f291" providerId="LiveId" clId="{063A655E-A4D0-4303-ADFD-E8CBEF2D878E}" dt="2026-04-27T19:42:28.794" v="31"/>
        <pc:sldMkLst>
          <pc:docMk/>
          <pc:sldMk cId="998526978" sldId="301"/>
        </pc:sldMkLst>
      </pc:sldChg>
      <pc:sldChg chg="add">
        <pc:chgData name="Johannes Weicht" userId="349e0b6c7b42f291" providerId="LiveId" clId="{063A655E-A4D0-4303-ADFD-E8CBEF2D878E}" dt="2026-04-27T19:40:46.929" v="0"/>
        <pc:sldMkLst>
          <pc:docMk/>
          <pc:sldMk cId="2847772700" sldId="302"/>
        </pc:sldMkLst>
      </pc:sldChg>
      <pc:sldChg chg="add del">
        <pc:chgData name="Johannes Weicht" userId="349e0b6c7b42f291" providerId="LiveId" clId="{063A655E-A4D0-4303-ADFD-E8CBEF2D878E}" dt="2026-04-27T19:40:56.466" v="5"/>
        <pc:sldMkLst>
          <pc:docMk/>
          <pc:sldMk cId="2982830572" sldId="303"/>
        </pc:sldMkLst>
      </pc:sldChg>
      <pc:sldChg chg="add">
        <pc:chgData name="Johannes Weicht" userId="349e0b6c7b42f291" providerId="LiveId" clId="{063A655E-A4D0-4303-ADFD-E8CBEF2D878E}" dt="2026-04-27T19:40:56.459" v="4"/>
        <pc:sldMkLst>
          <pc:docMk/>
          <pc:sldMk cId="3399030829" sldId="304"/>
        </pc:sldMkLst>
      </pc:sldChg>
      <pc:sldChg chg="add">
        <pc:chgData name="Johannes Weicht" userId="349e0b6c7b42f291" providerId="LiveId" clId="{063A655E-A4D0-4303-ADFD-E8CBEF2D878E}" dt="2026-04-27T19:40:57.401" v="6"/>
        <pc:sldMkLst>
          <pc:docMk/>
          <pc:sldMk cId="1343550821" sldId="305"/>
        </pc:sldMkLst>
      </pc:sldChg>
      <pc:sldChg chg="add del">
        <pc:chgData name="Johannes Weicht" userId="349e0b6c7b42f291" providerId="LiveId" clId="{063A655E-A4D0-4303-ADFD-E8CBEF2D878E}" dt="2026-04-27T19:41:26.354" v="11"/>
        <pc:sldMkLst>
          <pc:docMk/>
          <pc:sldMk cId="753317988" sldId="306"/>
        </pc:sldMkLst>
      </pc:sldChg>
      <pc:sldChg chg="modSp add del mod">
        <pc:chgData name="Johannes Weicht" userId="349e0b6c7b42f291" providerId="LiveId" clId="{063A655E-A4D0-4303-ADFD-E8CBEF2D878E}" dt="2026-04-27T19:41:32.742" v="15"/>
        <pc:sldMkLst>
          <pc:docMk/>
          <pc:sldMk cId="368855969" sldId="307"/>
        </pc:sldMkLst>
        <pc:spChg chg="mod">
          <ac:chgData name="Johannes Weicht" userId="349e0b6c7b42f291" providerId="LiveId" clId="{063A655E-A4D0-4303-ADFD-E8CBEF2D878E}" dt="2026-04-27T19:41:26.453" v="13"/>
          <ac:spMkLst>
            <pc:docMk/>
            <pc:sldMk cId="368855969" sldId="307"/>
            <ac:spMk id="5" creationId="{A0644FB8-9EBC-4C11-A7C5-58C60DF86709}"/>
          </ac:spMkLst>
        </pc:spChg>
      </pc:sldChg>
      <pc:sldChg chg="modSp add del mod">
        <pc:chgData name="Johannes Weicht" userId="349e0b6c7b42f291" providerId="LiveId" clId="{063A655E-A4D0-4303-ADFD-E8CBEF2D878E}" dt="2026-04-27T19:41:34.206" v="19"/>
        <pc:sldMkLst>
          <pc:docMk/>
          <pc:sldMk cId="3458044498" sldId="308"/>
        </pc:sldMkLst>
        <pc:spChg chg="mod">
          <ac:chgData name="Johannes Weicht" userId="349e0b6c7b42f291" providerId="LiveId" clId="{063A655E-A4D0-4303-ADFD-E8CBEF2D878E}" dt="2026-04-27T19:41:32.814" v="17"/>
          <ac:spMkLst>
            <pc:docMk/>
            <pc:sldMk cId="3458044498" sldId="308"/>
            <ac:spMk id="8" creationId="{F6D02DB8-8510-4CDE-B10D-30E99A2ACB33}"/>
          </ac:spMkLst>
        </pc:spChg>
      </pc:sldChg>
      <pc:sldChg chg="add del">
        <pc:chgData name="Johannes Weicht" userId="349e0b6c7b42f291" providerId="LiveId" clId="{063A655E-A4D0-4303-ADFD-E8CBEF2D878E}" dt="2026-04-27T19:41:40.222" v="21"/>
        <pc:sldMkLst>
          <pc:docMk/>
          <pc:sldMk cId="3928033347" sldId="309"/>
        </pc:sldMkLst>
      </pc:sldChg>
      <pc:sldChg chg="modSp add del mod">
        <pc:chgData name="Johannes Weicht" userId="349e0b6c7b42f291" providerId="LiveId" clId="{063A655E-A4D0-4303-ADFD-E8CBEF2D878E}" dt="2026-04-27T19:41:49.274" v="25"/>
        <pc:sldMkLst>
          <pc:docMk/>
          <pc:sldMk cId="2948835386" sldId="310"/>
        </pc:sldMkLst>
        <pc:spChg chg="mod">
          <ac:chgData name="Johannes Weicht" userId="349e0b6c7b42f291" providerId="LiveId" clId="{063A655E-A4D0-4303-ADFD-E8CBEF2D878E}" dt="2026-04-27T19:41:40.743" v="23"/>
          <ac:spMkLst>
            <pc:docMk/>
            <pc:sldMk cId="2948835386" sldId="310"/>
            <ac:spMk id="11" creationId="{004AFA2A-FCD4-4DE7-A2AC-0093A75A799A}"/>
          </ac:spMkLst>
        </pc:spChg>
      </pc:sldChg>
      <pc:sldChg chg="add">
        <pc:chgData name="Johannes Weicht" userId="349e0b6c7b42f291" providerId="LiveId" clId="{063A655E-A4D0-4303-ADFD-E8CBEF2D878E}" dt="2026-04-27T19:41:49.250" v="24"/>
        <pc:sldMkLst>
          <pc:docMk/>
          <pc:sldMk cId="3676200249" sldId="311"/>
        </pc:sldMkLst>
      </pc:sldChg>
      <pc:sldChg chg="add">
        <pc:chgData name="Johannes Weicht" userId="349e0b6c7b42f291" providerId="LiveId" clId="{063A655E-A4D0-4303-ADFD-E8CBEF2D878E}" dt="2026-04-27T19:42:09.343" v="26"/>
        <pc:sldMkLst>
          <pc:docMk/>
          <pc:sldMk cId="4056241247" sldId="312"/>
        </pc:sldMkLst>
      </pc:sldChg>
      <pc:sldChg chg="add">
        <pc:chgData name="Johannes Weicht" userId="349e0b6c7b42f291" providerId="LiveId" clId="{063A655E-A4D0-4303-ADFD-E8CBEF2D878E}" dt="2026-04-27T19:42:18.077" v="28"/>
        <pc:sldMkLst>
          <pc:docMk/>
          <pc:sldMk cId="2598970912" sldId="313"/>
        </pc:sldMkLst>
      </pc:sldChg>
      <pc:sldChg chg="add">
        <pc:chgData name="Johannes Weicht" userId="349e0b6c7b42f291" providerId="LiveId" clId="{063A655E-A4D0-4303-ADFD-E8CBEF2D878E}" dt="2026-04-27T19:42:28.786" v="30"/>
        <pc:sldMkLst>
          <pc:docMk/>
          <pc:sldMk cId="98422431" sldId="31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1DD57C-8A64-0D88-A515-5380CC10D9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26073A4-4C99-22A1-C1EF-9B7B243FB3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714B55F-40B3-21E0-5E3C-B45B1A3FE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9F4E-F2DF-4072-A969-F2C7A410A565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843A5BD-1268-10C0-6FC1-A4E2082CD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743034-C275-AD2F-7EFB-585F0CE74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90DE-D026-42A0-8AE0-E52CDB023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046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644D2C-54D0-1A38-E619-3CEC67EDC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CD2AFA0-A3B1-487C-DB0D-2C6164C3E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FFE0249-B7E5-BE71-C276-12E12FC73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9F4E-F2DF-4072-A969-F2C7A410A565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504F0C7-5995-958C-32CC-C7D679AFA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DA6B142-1504-821A-8688-A28130422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90DE-D026-42A0-8AE0-E52CDB023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537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BEE9D24-2EDB-707E-1DB2-67397A819B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3D07AE8-B218-A3F1-1CD0-BF6F4C86AB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D6D22A4-7E81-5FD3-26DC-6116D80A7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9F4E-F2DF-4072-A969-F2C7A410A565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5DDA118-A9D9-244E-538F-0846481A4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2A3C266-E1CE-DE36-118D-E4AF23FCB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90DE-D026-42A0-8AE0-E52CDB023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12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4C3F90-FCD8-1B60-887E-D37CC516E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8921579-770C-B763-69F9-3BBD6BB477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E268B37-7768-6152-FA8D-DC018D87C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9F4E-F2DF-4072-A969-F2C7A410A565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175680-A433-418C-C82D-7F5166AA6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15DFDE-3956-A1A4-FD75-96C4413BA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90DE-D026-42A0-8AE0-E52CDB023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809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52E635-46B6-2D4A-F16A-BF1590997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AF29759-38E1-01F2-5576-478D52A3C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BD1658-C6DD-E5AE-62D1-071981E28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9F4E-F2DF-4072-A969-F2C7A410A565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B066F7D-4900-4AB3-964C-46F4C7C27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7863D60-0C6C-9AA1-ED24-7233231E8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90DE-D026-42A0-8AE0-E52CDB023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20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2EBE21-7E4E-2078-D0FA-42F937358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95A4A5C-3F83-2818-A23F-F6A600D588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D02878D-70D2-1ECD-032B-D4CCFFC6A8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F44CA8F-A7A0-1B9D-EA6E-74F5D5789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9F4E-F2DF-4072-A969-F2C7A410A565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D42B156-703E-9538-399A-7C86A0A30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90A8BF5-7974-3C01-6A47-E5571EAB5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90DE-D026-42A0-8AE0-E52CDB023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654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4B657F-9B19-CF3F-294C-7D9A0CB8A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45CD9B8-35E9-1C46-82A0-059CFE5F2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A6A8D5A-9D6E-93A2-29DE-0F06725B69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7DCAC9B-C7BC-0C4B-E8B1-85D8C87BC1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3FF01C5-D518-9457-C5A1-448D452641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D76F7EC-6434-933F-7C92-B4503937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9F4E-F2DF-4072-A969-F2C7A410A565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874F5A6-91C9-443C-0DDC-A65373EB7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286315E-8917-920A-3558-9E3B86BBF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90DE-D026-42A0-8AE0-E52CDB023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75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AF99D7-1121-78A5-390F-35BC65E23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6DB076B-E540-BE74-C1D6-FD09D9E05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9F4E-F2DF-4072-A969-F2C7A410A565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D7D52C3-6C52-A0B0-1C54-32C660864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996EC9A-E7D0-ADE7-8A4F-CC76125B6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90DE-D026-42A0-8AE0-E52CDB023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579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1EBE658-45B7-A82B-0657-91D8EFB02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9F4E-F2DF-4072-A969-F2C7A410A565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D085285-1DB2-1901-8E58-0DD0AAE54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48E23A3-BA41-4527-22BB-1DEE95746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90DE-D026-42A0-8AE0-E52CDB023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35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672519-8968-701F-48DA-C1742112A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3AD545-3F0D-9A63-779A-133A1C298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314DDC0-97D7-A9C4-7A6C-D72231667A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4F3AD87-13D5-4A8A-FBC6-22A381F05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9F4E-F2DF-4072-A969-F2C7A410A565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106D832-45B5-0C92-1589-B13617679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A448FF3-0AE1-529E-0ED5-C963EE80E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90DE-D026-42A0-8AE0-E52CDB023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79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7C817B-45DC-CEDC-4BA7-C35B320B1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1E51578-1ACB-30AD-DBF6-29C8D71601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63FD9B8-49C8-F981-202A-B124EBF3E6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975545B-64A0-E68C-4356-F27EE512B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9F4E-F2DF-4072-A969-F2C7A410A565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028A31E-75F1-08FF-C22E-A66439F23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679ABAB-D27A-77E4-5022-283B25E20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90DE-D026-42A0-8AE0-E52CDB023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664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F085D13-B4C0-EC4E-E49A-C48700778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F1C571D-972F-5C68-901A-8A1371E78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B6DFDA8-60CC-96F4-757D-857D2584FC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9A9F4E-F2DF-4072-A969-F2C7A410A565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9BE3359-42D1-5A9D-92EF-257AAD71C7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52D0477-02A0-7126-F2FD-CEBDFACCE7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A690DE-D026-42A0-8AE0-E52CDB023D30}" type="slidenum">
              <a:rPr lang="en-US" smtClean="0"/>
              <a:t>‹Nr.›</a:t>
            </a:fld>
            <a:endParaRPr lang="en-US"/>
          </a:p>
        </p:txBody>
      </p:sp>
      <p:sp>
        <p:nvSpPr>
          <p:cNvPr id="900" name="AccentBar"/>
          <p:cNvSpPr/>
          <p:nvPr userDrawn="1"/>
        </p:nvSpPr>
        <p:spPr>
          <a:xfrm>
            <a:off x="457200" y="6248400"/>
            <a:ext cx="1828800" cy="38100"/>
          </a:xfrm>
          <a:prstGeom prst="rect">
            <a:avLst/>
          </a:prstGeom>
          <a:solidFill>
            <a:srgbClr val="B85C3C"/>
          </a:solidFill>
          <a:ln>
            <a:noFill/>
          </a:ln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3722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2B2418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2B2418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2B2418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2B2418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B2418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B2418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B2418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B2418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B2418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B2418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CB190A-9065-3110-031E-E3651DF567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accent1"/>
                </a:solidFill>
              </a:rPr>
              <a:t>KI, </a:t>
            </a:r>
            <a:r>
              <a:rPr lang="de-DE" dirty="0" err="1">
                <a:solidFill>
                  <a:schemeClr val="accent1"/>
                </a:solidFill>
              </a:rPr>
              <a:t>OpenClaw</a:t>
            </a:r>
            <a:r>
              <a:rPr lang="de-DE" dirty="0">
                <a:solidFill>
                  <a:schemeClr val="accent1"/>
                </a:solidFill>
              </a:rPr>
              <a:t> &amp; Rotary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2ECB060-A0DA-9559-4AF7-4AE615FBC3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de-DE" sz="2400" i="1" dirty="0"/>
              <a:t>Was Maschinen heute schon können — und was das für uns bedeutet.</a:t>
            </a:r>
          </a:p>
          <a:p>
            <a:pPr algn="ctr">
              <a:buNone/>
            </a:pPr>
            <a:endParaRPr lang="de-DE" sz="800"/>
          </a:p>
          <a:p>
            <a:pPr algn="ctr">
              <a:buNone/>
            </a:pPr>
            <a:r>
              <a:rPr lang="de-DE" sz="1600" dirty="0">
                <a:solidFill>
                  <a:schemeClr val="accent2"/>
                </a:solidFill>
              </a:rPr>
              <a:t>RC Passport D1900</a:t>
            </a:r>
          </a:p>
        </p:txBody>
      </p:sp>
    </p:spTree>
    <p:extLst>
      <p:ext uri="{BB962C8B-B14F-4D97-AF65-F5344CB8AC3E}">
        <p14:creationId xmlns:p14="http://schemas.microsoft.com/office/powerpoint/2010/main" val="98422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D4B1ED-9572-6912-FB64-D2C568A3D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Vom Chatbot zum Agenten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96AD9A9-C930-DEDF-818B-2BDD83B7F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200" b="1" dirty="0"/>
              <a:t>Chatbot </a:t>
            </a:r>
            <a:r>
              <a:rPr lang="de-DE" sz="2200" dirty="0">
                <a:solidFill>
                  <a:schemeClr val="dk2"/>
                </a:solidFill>
              </a:rPr>
              <a:t>(Claude, ChatGPT)</a:t>
            </a:r>
          </a:p>
          <a:p>
            <a:pPr marL="457200" indent="-457200">
              <a:buFont typeface="Arial"/>
              <a:buChar char="•"/>
            </a:pPr>
            <a:r>
              <a:rPr lang="de-DE" sz="2000" dirty="0"/>
              <a:t>Sie fragen → er antwortet. Sie </a:t>
            </a:r>
            <a:r>
              <a:rPr lang="de-DE" sz="2000" b="1" dirty="0"/>
              <a:t>kopieren das Ergebnis selbst</a:t>
            </a:r>
            <a:r>
              <a:rPr lang="de-DE" sz="2000" dirty="0"/>
              <a:t> in E-Mail, Word, etc.</a:t>
            </a:r>
          </a:p>
          <a:p>
            <a:pPr marL="0" indent="0">
              <a:buNone/>
            </a:pPr>
            <a:endParaRPr lang="de-DE" sz="1200"/>
          </a:p>
          <a:p>
            <a:pPr marL="0" indent="0">
              <a:buNone/>
            </a:pPr>
            <a:r>
              <a:rPr lang="de-DE" sz="2200" b="1" dirty="0">
                <a:solidFill>
                  <a:schemeClr val="accent1"/>
                </a:solidFill>
              </a:rPr>
              <a:t>Agent </a:t>
            </a:r>
            <a:r>
              <a:rPr lang="de-DE" sz="2200" dirty="0">
                <a:solidFill>
                  <a:schemeClr val="accent1"/>
                </a:solidFill>
              </a:rPr>
              <a:t>(OpenClaw)</a:t>
            </a:r>
          </a:p>
          <a:p>
            <a:pPr marL="457200" indent="-457200">
              <a:buFont typeface="Arial"/>
              <a:buChar char="•"/>
            </a:pPr>
            <a:r>
              <a:rPr lang="de-DE" sz="2000" dirty="0"/>
              <a:t>Sie sagen </a:t>
            </a:r>
            <a:r>
              <a:rPr lang="de-DE" sz="2000" i="1" dirty="0"/>
              <a:t>was</a:t>
            </a:r>
            <a:r>
              <a:rPr lang="de-DE" sz="2000" dirty="0"/>
              <a:t> getan werden soll → er </a:t>
            </a:r>
            <a:r>
              <a:rPr lang="de-DE" sz="2000" b="1" dirty="0"/>
              <a:t>tut es selbst</a:t>
            </a:r>
            <a:r>
              <a:rPr lang="de-DE" sz="2000" dirty="0"/>
              <a:t>.</a:t>
            </a:r>
          </a:p>
          <a:p>
            <a:pPr marL="457200" indent="-457200">
              <a:buFont typeface="Arial"/>
              <a:buChar char="•"/>
            </a:pPr>
            <a:r>
              <a:rPr lang="de-DE" sz="2000" dirty="0"/>
              <a:t>E-Mails verschicken, Termine eintragen, Flüge umbuchen, Dateien sortieren.</a:t>
            </a:r>
          </a:p>
          <a:p>
            <a:pPr marL="457200" indent="-457200">
              <a:buFont typeface="Arial"/>
              <a:buChar char="•"/>
            </a:pPr>
            <a:r>
              <a:rPr lang="de-DE" sz="2000" dirty="0"/>
              <a:t>Auch wenn Sie schlafen — über Cron-Jobs läuft er rund um die Uhr.</a:t>
            </a:r>
          </a:p>
          <a:p>
            <a:pPr marL="0" indent="0">
              <a:buNone/>
            </a:pPr>
            <a:endParaRPr lang="de-DE" sz="800"/>
          </a:p>
          <a:p>
            <a:pPr marL="0" indent="0">
              <a:buNone/>
            </a:pPr>
            <a:r>
              <a:rPr lang="de-DE" sz="1800" i="1" dirty="0">
                <a:solidFill>
                  <a:schemeClr val="accent2"/>
                </a:solidFill>
              </a:rPr>
              <a:t>NVIDIA-Chef Jensen Huang nennt es das „Betriebssystem für persönliche KI".</a:t>
            </a:r>
          </a:p>
        </p:txBody>
      </p:sp>
    </p:spTree>
    <p:extLst>
      <p:ext uri="{BB962C8B-B14F-4D97-AF65-F5344CB8AC3E}">
        <p14:creationId xmlns:p14="http://schemas.microsoft.com/office/powerpoint/2010/main" val="3013650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9B91F0-890E-336B-67B1-52A676B17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ist OpenClaw?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83ABEB4-4BC5-CAA1-F18C-869181450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000" dirty="0"/>
              <a:t>Ein </a:t>
            </a:r>
            <a:r>
              <a:rPr lang="de-DE" sz="2000" b="1" dirty="0"/>
              <a:t>persönlicher KI-Assistent</a:t>
            </a:r>
            <a:r>
              <a:rPr lang="de-DE" sz="2000" dirty="0"/>
              <a:t>, der auf Ihrem eigenen Computer läuft.</a:t>
            </a:r>
          </a:p>
          <a:p>
            <a:pPr marL="0" indent="0">
              <a:buNone/>
            </a:pPr>
            <a:endParaRPr lang="de-DE" sz="1200"/>
          </a:p>
          <a:p>
            <a:pPr marL="457200" indent="-457200">
              <a:buFont typeface="Arial"/>
              <a:buChar char="•"/>
            </a:pPr>
            <a:r>
              <a:rPr lang="de-DE" sz="2000" b="1" dirty="0"/>
              <a:t>Erfinder: </a:t>
            </a:r>
            <a:r>
              <a:rPr lang="de-DE" sz="2000" dirty="0"/>
              <a:t>Peter Steinberger (Wiener Software-Unternehmer)</a:t>
            </a:r>
          </a:p>
          <a:p>
            <a:pPr marL="457200" indent="-457200">
              <a:buFont typeface="Arial"/>
              <a:buChar char="•"/>
            </a:pPr>
            <a:r>
              <a:rPr lang="de-DE" sz="2000" b="1" dirty="0"/>
              <a:t>Start: </a:t>
            </a:r>
            <a:r>
              <a:rPr lang="de-DE" sz="2000" dirty="0"/>
              <a:t>November 2025 — viral in 72 Stunden</a:t>
            </a:r>
          </a:p>
          <a:p>
            <a:pPr marL="457200" indent="-457200">
              <a:buFont typeface="Arial"/>
              <a:buChar char="•"/>
            </a:pPr>
            <a:r>
              <a:rPr lang="de-DE" sz="2000" b="1" dirty="0"/>
              <a:t>Open Source: </a:t>
            </a:r>
            <a:r>
              <a:rPr lang="de-DE" sz="2000" dirty="0"/>
              <a:t>kostenlos, jeder kann es nutzen und erweitern</a:t>
            </a:r>
          </a:p>
          <a:p>
            <a:pPr marL="457200" indent="-457200">
              <a:buFont typeface="Arial"/>
              <a:buChar char="•"/>
            </a:pPr>
            <a:r>
              <a:rPr lang="de-DE" sz="2000" b="1" dirty="0"/>
              <a:t>Maskottchen: </a:t>
            </a:r>
            <a:r>
              <a:rPr lang="de-DE" sz="2000" dirty="0"/>
              <a:t>„Molty", ein Weltraum-Hummer 🦞 (kein Witz)</a:t>
            </a:r>
          </a:p>
          <a:p>
            <a:pPr marL="457200" indent="-457200">
              <a:buFont typeface="Arial"/>
              <a:buChar char="•"/>
            </a:pPr>
            <a:r>
              <a:rPr lang="de-DE" sz="2000" b="1" dirty="0"/>
              <a:t>Namensgeschichte: </a:t>
            </a:r>
            <a:r>
              <a:rPr lang="de-DE" sz="2000" dirty="0"/>
              <a:t>hieß zuerst „Clawdbot", dann „Moltbot", jetzt OpenClaw</a:t>
            </a:r>
          </a:p>
          <a:p>
            <a:pPr marL="0" indent="0">
              <a:buNone/>
            </a:pPr>
            <a:endParaRPr lang="de-DE" sz="800"/>
          </a:p>
          <a:p>
            <a:pPr marL="0" indent="0">
              <a:buNone/>
            </a:pPr>
            <a:r>
              <a:rPr lang="de-DE" sz="1800" i="1" dirty="0">
                <a:solidFill>
                  <a:schemeClr val="accent1"/>
                </a:solidFill>
              </a:rPr>
              <a:t>Im März 2026 bereits 247.000 Sterne auf GitHub — ein Rekord.</a:t>
            </a:r>
          </a:p>
        </p:txBody>
      </p:sp>
    </p:spTree>
    <p:extLst>
      <p:ext uri="{BB962C8B-B14F-4D97-AF65-F5344CB8AC3E}">
        <p14:creationId xmlns:p14="http://schemas.microsoft.com/office/powerpoint/2010/main" val="3280157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10E358-C805-849E-51B6-F07BD4E07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 funktioniert es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C2C5A8E6-6F2D-434C-82BF-97188528E630}"/>
              </a:ext>
            </a:extLst>
          </p:cNvPr>
          <p:cNvSpPr/>
          <p:nvPr/>
        </p:nvSpPr>
        <p:spPr>
          <a:xfrm>
            <a:off x="762000" y="2540000"/>
            <a:ext cx="3048000" cy="1651000"/>
          </a:xfrm>
          <a:prstGeom prst="roundRect">
            <a:avLst/>
          </a:prstGeom>
          <a:solidFill>
            <a:srgbClr val="B85C3C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ctr" anchorCtr="0"/>
          <a:lstStyle/>
          <a:p>
            <a:pPr algn="l"/>
            <a:r>
              <a:rPr lang="en-US" sz="2400" b="1">
                <a:solidFill>
                  <a:srgbClr val="FFFFFF"/>
                </a:solidFill>
              </a:rPr>
              <a:t>SIE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F702F85-C5EC-421B-9568-B8378EDEC7B3}"/>
              </a:ext>
            </a:extLst>
          </p:cNvPr>
          <p:cNvSpPr txBox="1"/>
          <p:nvPr/>
        </p:nvSpPr>
        <p:spPr>
          <a:xfrm>
            <a:off x="762000" y="4318000"/>
            <a:ext cx="3048000" cy="6350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 i="1">
                <a:solidFill>
                  <a:srgbClr val="4A3F2F"/>
                </a:solidFill>
              </a:rPr>
              <a:t>via WhatsApp, Telegram,
Slack, iMessage ...</a:t>
            </a:r>
          </a:p>
        </p:txBody>
      </p:sp>
      <p:sp>
        <p:nvSpPr>
          <p:cNvPr id="5" name="Pfeil: nach rechts 4">
            <a:extLst>
              <a:ext uri="{FF2B5EF4-FFF2-40B4-BE49-F238E27FC236}">
                <a16:creationId xmlns:a16="http://schemas.microsoft.com/office/drawing/2014/main" id="{B3321DA9-86FB-470E-8E24-AE9BDC83B7F8}"/>
              </a:ext>
            </a:extLst>
          </p:cNvPr>
          <p:cNvSpPr/>
          <p:nvPr/>
        </p:nvSpPr>
        <p:spPr>
          <a:xfrm>
            <a:off x="3873500" y="3111500"/>
            <a:ext cx="635000" cy="508000"/>
          </a:xfrm>
          <a:prstGeom prst="rightArrow">
            <a:avLst/>
          </a:prstGeom>
          <a:solidFill>
            <a:srgbClr val="6B7A4F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43E09B04-53AE-45DD-B84F-BE891A0081DD}"/>
              </a:ext>
            </a:extLst>
          </p:cNvPr>
          <p:cNvSpPr/>
          <p:nvPr/>
        </p:nvSpPr>
        <p:spPr>
          <a:xfrm>
            <a:off x="4572000" y="2540000"/>
            <a:ext cx="3048000" cy="1651000"/>
          </a:xfrm>
          <a:prstGeom prst="roundRect">
            <a:avLst/>
          </a:prstGeom>
          <a:solidFill>
            <a:srgbClr val="FFFFFF"/>
          </a:solidFill>
          <a:ln w="31750" cap="flat" cmpd="sng" algn="ctr">
            <a:solidFill>
              <a:srgbClr val="B85C3C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ctr" anchorCtr="0"/>
          <a:lstStyle/>
          <a:p>
            <a:pPr algn="l"/>
            <a:r>
              <a:rPr lang="en-US" sz="2200" b="1">
                <a:solidFill>
                  <a:srgbClr val="B85C3C"/>
                </a:solidFill>
              </a:rPr>
              <a:t>OPENCLAW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4698D98F-165C-4588-A639-7165F05DA269}"/>
              </a:ext>
            </a:extLst>
          </p:cNvPr>
          <p:cNvSpPr txBox="1"/>
          <p:nvPr/>
        </p:nvSpPr>
        <p:spPr>
          <a:xfrm>
            <a:off x="4572000" y="4318000"/>
            <a:ext cx="3048000" cy="6350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de-DE" sz="1400" i="1">
                <a:solidFill>
                  <a:srgbClr val="4A3F2F"/>
                </a:solidFill>
              </a:rPr>
              <a:t>läuft lokal, hat
„Skills" für Aufgaben</a:t>
            </a:r>
            <a:endParaRPr lang="en-US" sz="1400" i="1">
              <a:solidFill>
                <a:srgbClr val="4A3F2F"/>
              </a:solidFill>
            </a:endParaRPr>
          </a:p>
        </p:txBody>
      </p:sp>
      <p:sp>
        <p:nvSpPr>
          <p:cNvPr id="8" name="Pfeil: nach rechts 7">
            <a:extLst>
              <a:ext uri="{FF2B5EF4-FFF2-40B4-BE49-F238E27FC236}">
                <a16:creationId xmlns:a16="http://schemas.microsoft.com/office/drawing/2014/main" id="{7A0F8050-DA5B-414E-9965-475CB5B0B6B3}"/>
              </a:ext>
            </a:extLst>
          </p:cNvPr>
          <p:cNvSpPr/>
          <p:nvPr/>
        </p:nvSpPr>
        <p:spPr>
          <a:xfrm>
            <a:off x="7683500" y="3111500"/>
            <a:ext cx="635000" cy="508000"/>
          </a:xfrm>
          <a:prstGeom prst="rightArrow">
            <a:avLst/>
          </a:prstGeom>
          <a:solidFill>
            <a:srgbClr val="6B7A4F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4BC8E5EC-7C54-4831-A220-E9198F9C0DC2}"/>
              </a:ext>
            </a:extLst>
          </p:cNvPr>
          <p:cNvSpPr/>
          <p:nvPr/>
        </p:nvSpPr>
        <p:spPr>
          <a:xfrm>
            <a:off x="8382000" y="2540000"/>
            <a:ext cx="3048000" cy="1651000"/>
          </a:xfrm>
          <a:prstGeom prst="roundRect">
            <a:avLst/>
          </a:prstGeom>
          <a:solidFill>
            <a:srgbClr val="6B7A4F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ctr" anchorCtr="0"/>
          <a:lstStyle/>
          <a:p>
            <a:pPr algn="l"/>
            <a:r>
              <a:rPr lang="en-US" sz="2400" b="1">
                <a:solidFill>
                  <a:srgbClr val="FFFFFF"/>
                </a:solidFill>
              </a:rPr>
              <a:t>IHRE APPS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E78D4F2-C8E4-4E72-AC29-8E5C449BA4B5}"/>
              </a:ext>
            </a:extLst>
          </p:cNvPr>
          <p:cNvSpPr txBox="1"/>
          <p:nvPr/>
        </p:nvSpPr>
        <p:spPr>
          <a:xfrm>
            <a:off x="8382000" y="4318000"/>
            <a:ext cx="3048000" cy="6350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de-DE" sz="1400" i="1">
                <a:solidFill>
                  <a:srgbClr val="4A3F2F"/>
                </a:solidFill>
              </a:rPr>
              <a:t>Mail, Kalender,
Notizen, Browser, Smart Home</a:t>
            </a:r>
            <a:endParaRPr lang="en-US" sz="1400" i="1">
              <a:solidFill>
                <a:srgbClr val="4A3F2F"/>
              </a:solidFill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8F0544C-E7B3-4B1C-9CA9-7917A0A29A07}"/>
              </a:ext>
            </a:extLst>
          </p:cNvPr>
          <p:cNvSpPr txBox="1"/>
          <p:nvPr/>
        </p:nvSpPr>
        <p:spPr>
          <a:xfrm>
            <a:off x="762000" y="5461000"/>
            <a:ext cx="10668000" cy="7620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de-DE" sz="1600">
                <a:solidFill>
                  <a:srgbClr val="2B2418"/>
                </a:solidFill>
              </a:rPr>
              <a:t>Sie schreiben eine Nachricht wie an einen Mitarbeiter — OpenClaw übersetzt sie in Aktionen auf Ihren Apps.</a:t>
            </a:r>
            <a:endParaRPr lang="en-US" sz="1600">
              <a:solidFill>
                <a:srgbClr val="2B241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395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3E293D-94AD-AFA7-4C71-30F000E9B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Beispiel: Ein Tag mit Molty</a:t>
            </a:r>
            <a:endParaRPr lang="en-US"/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58BF68CC-83F6-4107-B1DC-2BD9338E4EC2}"/>
              </a:ext>
            </a:extLst>
          </p:cNvPr>
          <p:cNvSpPr/>
          <p:nvPr/>
        </p:nvSpPr>
        <p:spPr>
          <a:xfrm>
            <a:off x="2794000" y="1841500"/>
            <a:ext cx="6604000" cy="4826000"/>
          </a:xfrm>
          <a:prstGeom prst="roundRect">
            <a:avLst/>
          </a:prstGeom>
          <a:solidFill>
            <a:srgbClr val="ECE5DB"/>
          </a:solidFill>
          <a:ln w="19050" cap="flat" cmpd="sng" algn="ctr">
            <a:solidFill>
              <a:srgbClr val="C4B8A6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2CE7DD18-E150-44E7-A833-8C7495086E6E}"/>
              </a:ext>
            </a:extLst>
          </p:cNvPr>
          <p:cNvSpPr/>
          <p:nvPr/>
        </p:nvSpPr>
        <p:spPr>
          <a:xfrm>
            <a:off x="2921000" y="1968500"/>
            <a:ext cx="6350000" cy="508000"/>
          </a:xfrm>
          <a:prstGeom prst="rect">
            <a:avLst/>
          </a:prstGeom>
          <a:solidFill>
            <a:srgbClr val="075E54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ctr" anchorCtr="0"/>
          <a:lstStyle/>
          <a:p>
            <a:pPr algn="l"/>
            <a:r>
              <a:rPr lang="en-US" sz="1400" b="1">
                <a:solidFill>
                  <a:srgbClr val="FFFFFF"/>
                </a:solidFill>
              </a:rPr>
              <a:t>Molty 🦞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B95D0FBE-3D34-4421-905D-598E2DE9B241}"/>
              </a:ext>
            </a:extLst>
          </p:cNvPr>
          <p:cNvSpPr/>
          <p:nvPr/>
        </p:nvSpPr>
        <p:spPr>
          <a:xfrm>
            <a:off x="4826000" y="2667000"/>
            <a:ext cx="4318000" cy="406400"/>
          </a:xfrm>
          <a:prstGeom prst="roundRect">
            <a:avLst/>
          </a:prstGeom>
          <a:solidFill>
            <a:srgbClr val="DCF8C6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ctr" anchorCtr="0"/>
          <a:lstStyle/>
          <a:p>
            <a:pPr algn="l"/>
            <a:r>
              <a:rPr lang="de-DE" sz="1300">
                <a:solidFill>
                  <a:srgbClr val="2B2418"/>
                </a:solidFill>
              </a:rPr>
              <a:t>8:00 Was steht heute an?</a:t>
            </a:r>
            <a:endParaRPr lang="en-US" sz="1300">
              <a:solidFill>
                <a:srgbClr val="2B2418"/>
              </a:solidFill>
            </a:endParaRP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9AD6AA28-FF5A-4479-BA27-C543610417D4}"/>
              </a:ext>
            </a:extLst>
          </p:cNvPr>
          <p:cNvSpPr/>
          <p:nvPr/>
        </p:nvSpPr>
        <p:spPr>
          <a:xfrm>
            <a:off x="3048000" y="3175000"/>
            <a:ext cx="4826000" cy="635000"/>
          </a:xfrm>
          <a:prstGeom prst="roundRect">
            <a:avLst/>
          </a:prstGeom>
          <a:solidFill>
            <a:srgbClr val="FFFFFF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ctr" anchorCtr="0"/>
          <a:lstStyle/>
          <a:p>
            <a:pPr algn="l"/>
            <a:r>
              <a:rPr lang="de-DE" sz="1300" dirty="0">
                <a:solidFill>
                  <a:srgbClr val="2B2418"/>
                </a:solidFill>
              </a:rPr>
              <a:t>3 Termine, 1 wichtige E-Mail von Dr. Maier zur Stipendien-Aktion. Soll ich antworten?</a:t>
            </a:r>
            <a:endParaRPr lang="en-US" sz="1300" dirty="0">
              <a:solidFill>
                <a:srgbClr val="2B2418"/>
              </a:solidFill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A44DEEED-A139-43DC-ABF9-58707A455F2E}"/>
              </a:ext>
            </a:extLst>
          </p:cNvPr>
          <p:cNvSpPr/>
          <p:nvPr/>
        </p:nvSpPr>
        <p:spPr>
          <a:xfrm>
            <a:off x="4826000" y="3937000"/>
            <a:ext cx="4318000" cy="406400"/>
          </a:xfrm>
          <a:prstGeom prst="roundRect">
            <a:avLst/>
          </a:prstGeom>
          <a:solidFill>
            <a:srgbClr val="DCF8C6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ctr" anchorCtr="0"/>
          <a:lstStyle/>
          <a:p>
            <a:pPr algn="l"/>
            <a:r>
              <a:rPr lang="de-DE" sz="1300">
                <a:solidFill>
                  <a:srgbClr val="2B2418"/>
                </a:solidFill>
              </a:rPr>
              <a:t>Ja, sag zu. Reservier mir Tisch für 4 um 19h.</a:t>
            </a:r>
            <a:endParaRPr lang="en-US" sz="1300">
              <a:solidFill>
                <a:srgbClr val="2B2418"/>
              </a:solidFill>
            </a:endParaRP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1148BC50-57DB-4D5D-B72E-C5B0CB287DE5}"/>
              </a:ext>
            </a:extLst>
          </p:cNvPr>
          <p:cNvSpPr/>
          <p:nvPr/>
        </p:nvSpPr>
        <p:spPr>
          <a:xfrm>
            <a:off x="3048000" y="4445000"/>
            <a:ext cx="4826000" cy="952500"/>
          </a:xfrm>
          <a:prstGeom prst="roundRect">
            <a:avLst/>
          </a:prstGeom>
          <a:solidFill>
            <a:srgbClr val="FFFFFF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ctr" anchorCtr="0"/>
          <a:lstStyle/>
          <a:p>
            <a:pPr algn="l"/>
            <a:r>
              <a:rPr lang="de-DE" sz="1300">
                <a:solidFill>
                  <a:srgbClr val="2B2418"/>
                </a:solidFill>
              </a:rPr>
              <a:t>✓ E-Mail an Dr. Maier gesendet
✓ Tisch im Adler reserviert (4 P., 19:00)
✓ Termin im Kalender</a:t>
            </a:r>
            <a:endParaRPr lang="en-US" sz="1300">
              <a:solidFill>
                <a:srgbClr val="2B2418"/>
              </a:solidFill>
            </a:endParaRP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DE753135-7E70-4653-968C-C23B55DBE6F4}"/>
              </a:ext>
            </a:extLst>
          </p:cNvPr>
          <p:cNvSpPr/>
          <p:nvPr/>
        </p:nvSpPr>
        <p:spPr>
          <a:xfrm>
            <a:off x="6096000" y="5524500"/>
            <a:ext cx="3048000" cy="406400"/>
          </a:xfrm>
          <a:prstGeom prst="roundRect">
            <a:avLst/>
          </a:prstGeom>
          <a:solidFill>
            <a:srgbClr val="DCF8C6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ctr" anchorCtr="0"/>
          <a:lstStyle/>
          <a:p>
            <a:pPr algn="l"/>
            <a:r>
              <a:rPr lang="en-US" sz="1300">
                <a:solidFill>
                  <a:srgbClr val="2B2418"/>
                </a:solidFill>
              </a:rPr>
              <a:t>Danke 🙏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68669AD-F643-4505-8C80-3971E39DCCE4}"/>
              </a:ext>
            </a:extLst>
          </p:cNvPr>
          <p:cNvSpPr txBox="1"/>
          <p:nvPr/>
        </p:nvSpPr>
        <p:spPr>
          <a:xfrm>
            <a:off x="381000" y="2032000"/>
            <a:ext cx="2286000" cy="45720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spAutoFit/>
          </a:bodyPr>
          <a:lstStyle/>
          <a:p>
            <a:pPr algn="l"/>
            <a:r>
              <a:rPr lang="de-DE" sz="1300">
                <a:solidFill>
                  <a:srgbClr val="2B2418"/>
                </a:solidFill>
              </a:rPr>
              <a:t>Was hier passiert:
• OpenClaw liest E-Mails
• schreibt Antworten
• ruft im Restaurant an
  (oder schickt Buchungslink)
• trägt Termin ein
Alles aus einer
WhatsApp-Nachricht.</a:t>
            </a:r>
            <a:endParaRPr lang="en-US" sz="1300">
              <a:solidFill>
                <a:srgbClr val="2B2418"/>
              </a:solidFill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E25B4397-ABCF-4349-9738-01BF1C860040}"/>
              </a:ext>
            </a:extLst>
          </p:cNvPr>
          <p:cNvSpPr txBox="1"/>
          <p:nvPr/>
        </p:nvSpPr>
        <p:spPr>
          <a:xfrm>
            <a:off x="9525000" y="2032000"/>
            <a:ext cx="2286000" cy="45720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spAutoFit/>
          </a:bodyPr>
          <a:lstStyle/>
          <a:p>
            <a:pPr algn="l"/>
            <a:r>
              <a:rPr lang="de-DE" sz="1300">
                <a:solidFill>
                  <a:srgbClr val="2B2418"/>
                </a:solidFill>
              </a:rPr>
              <a:t>Andere Beispiele:
• Spesenabrechnung
  aus Foto-Belegen
• Wöchentlicher
  Report aus Sentry
• Flug-Check-in
• Smart Home steuern
• Code debuggen</a:t>
            </a:r>
            <a:endParaRPr lang="en-US" sz="1300">
              <a:solidFill>
                <a:srgbClr val="2B241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62660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9F230A-8685-EABE-0BB3-932C098E2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Warum spreche ich darüber?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A5D07374-9761-4C62-81AF-4738AF597C62}"/>
              </a:ext>
            </a:extLst>
          </p:cNvPr>
          <p:cNvSpPr/>
          <p:nvPr/>
        </p:nvSpPr>
        <p:spPr>
          <a:xfrm>
            <a:off x="1016000" y="2095500"/>
            <a:ext cx="4826000" cy="184150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B85C3C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20BAE2F4-2C47-463E-94FA-D74854A0E864}"/>
              </a:ext>
            </a:extLst>
          </p:cNvPr>
          <p:cNvSpPr txBox="1"/>
          <p:nvPr/>
        </p:nvSpPr>
        <p:spPr>
          <a:xfrm>
            <a:off x="1219200" y="2273300"/>
            <a:ext cx="4419600" cy="7112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4000" b="1">
                <a:solidFill>
                  <a:srgbClr val="B85C3C"/>
                </a:solidFill>
              </a:rPr>
              <a:t>247.000+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C8D60898-1E7C-4917-9E74-F96CAC1D8198}"/>
              </a:ext>
            </a:extLst>
          </p:cNvPr>
          <p:cNvSpPr txBox="1"/>
          <p:nvPr/>
        </p:nvSpPr>
        <p:spPr>
          <a:xfrm>
            <a:off x="1219200" y="3009900"/>
            <a:ext cx="4419600" cy="3556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600" b="1">
                <a:solidFill>
                  <a:srgbClr val="2B2418"/>
                </a:solidFill>
              </a:rPr>
              <a:t>GitHub-Sterne in 4 Monaten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1901AC-EA12-4163-B905-B2BF57C3B7DD}"/>
              </a:ext>
            </a:extLst>
          </p:cNvPr>
          <p:cNvSpPr txBox="1"/>
          <p:nvPr/>
        </p:nvSpPr>
        <p:spPr>
          <a:xfrm>
            <a:off x="1219200" y="3365500"/>
            <a:ext cx="4419600" cy="3556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 i="1">
                <a:solidFill>
                  <a:srgbClr val="6B5D4A"/>
                </a:solidFill>
              </a:rPr>
              <a:t>Rekord für Open-Source-Projekte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79258A49-71B5-4A83-918D-28027ED98EBD}"/>
              </a:ext>
            </a:extLst>
          </p:cNvPr>
          <p:cNvSpPr/>
          <p:nvPr/>
        </p:nvSpPr>
        <p:spPr>
          <a:xfrm>
            <a:off x="6350000" y="2095500"/>
            <a:ext cx="4826000" cy="184150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6B7A4F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3A79A1EE-7AFD-4E4C-906D-39F3B5526CCB}"/>
              </a:ext>
            </a:extLst>
          </p:cNvPr>
          <p:cNvSpPr txBox="1"/>
          <p:nvPr/>
        </p:nvSpPr>
        <p:spPr>
          <a:xfrm>
            <a:off x="6553200" y="2273300"/>
            <a:ext cx="4419600" cy="7112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4000" b="1">
                <a:solidFill>
                  <a:srgbClr val="6B7A4F"/>
                </a:solidFill>
              </a:rPr>
              <a:t>60.000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34BF556-F9E8-4626-8107-08E59D5A5F38}"/>
              </a:ext>
            </a:extLst>
          </p:cNvPr>
          <p:cNvSpPr txBox="1"/>
          <p:nvPr/>
        </p:nvSpPr>
        <p:spPr>
          <a:xfrm>
            <a:off x="6553200" y="3009900"/>
            <a:ext cx="4419600" cy="3556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600" b="1">
                <a:solidFill>
                  <a:srgbClr val="2B2418"/>
                </a:solidFill>
              </a:rPr>
              <a:t>Mitglieder im Discord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0D64AC7-0065-4E62-8412-02E26DEDFE8C}"/>
              </a:ext>
            </a:extLst>
          </p:cNvPr>
          <p:cNvSpPr txBox="1"/>
          <p:nvPr/>
        </p:nvSpPr>
        <p:spPr>
          <a:xfrm>
            <a:off x="6553200" y="3365500"/>
            <a:ext cx="4419600" cy="3556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 i="1">
                <a:solidFill>
                  <a:srgbClr val="6B5D4A"/>
                </a:solidFill>
              </a:rPr>
              <a:t>Community baut Erweiterungen</a:t>
            </a: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A541459C-B184-435A-B80E-D516C284A6A8}"/>
              </a:ext>
            </a:extLst>
          </p:cNvPr>
          <p:cNvSpPr/>
          <p:nvPr/>
        </p:nvSpPr>
        <p:spPr>
          <a:xfrm>
            <a:off x="1016000" y="4064000"/>
            <a:ext cx="4826000" cy="184150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8B5A3C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F8E9C01-DB60-4AF8-89E1-23E09E8A55E1}"/>
              </a:ext>
            </a:extLst>
          </p:cNvPr>
          <p:cNvSpPr txBox="1"/>
          <p:nvPr/>
        </p:nvSpPr>
        <p:spPr>
          <a:xfrm>
            <a:off x="1219200" y="4241800"/>
            <a:ext cx="4419600" cy="7112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4000" b="1">
                <a:solidFill>
                  <a:srgbClr val="8B5A3C"/>
                </a:solidFill>
              </a:rPr>
              <a:t>700+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8D1CE63B-F7C1-4CC0-BF22-8A8BDC70C4E0}"/>
              </a:ext>
            </a:extLst>
          </p:cNvPr>
          <p:cNvSpPr txBox="1"/>
          <p:nvPr/>
        </p:nvSpPr>
        <p:spPr>
          <a:xfrm>
            <a:off x="1219200" y="4978400"/>
            <a:ext cx="4419600" cy="3556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600" b="1">
                <a:solidFill>
                  <a:srgbClr val="2B2418"/>
                </a:solidFill>
              </a:rPr>
              <a:t>Skills (Fähigkeiten)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CAEF264B-2EF6-40D8-A990-FDCB2AC69061}"/>
              </a:ext>
            </a:extLst>
          </p:cNvPr>
          <p:cNvSpPr txBox="1"/>
          <p:nvPr/>
        </p:nvSpPr>
        <p:spPr>
          <a:xfrm>
            <a:off x="1219200" y="5334000"/>
            <a:ext cx="4419600" cy="3556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 i="1">
                <a:solidFill>
                  <a:srgbClr val="6B5D4A"/>
                </a:solidFill>
              </a:rPr>
              <a:t>Steuern, Smart Home, Code, ...</a:t>
            </a:r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F608CA2B-01B9-4F65-8E0C-704DB99C459E}"/>
              </a:ext>
            </a:extLst>
          </p:cNvPr>
          <p:cNvSpPr/>
          <p:nvPr/>
        </p:nvSpPr>
        <p:spPr>
          <a:xfrm>
            <a:off x="6350000" y="4064000"/>
            <a:ext cx="4826000" cy="184150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4A667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F4783DE8-5B16-48D9-9BA9-1FAF7769CDF5}"/>
              </a:ext>
            </a:extLst>
          </p:cNvPr>
          <p:cNvSpPr txBox="1"/>
          <p:nvPr/>
        </p:nvSpPr>
        <p:spPr>
          <a:xfrm>
            <a:off x="6553200" y="4241800"/>
            <a:ext cx="4419600" cy="7112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4000" b="1">
                <a:solidFill>
                  <a:srgbClr val="4A6670"/>
                </a:solidFill>
              </a:rPr>
              <a:t>50+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02BBEE74-8BCA-4E13-A2C2-F8512D5A1F14}"/>
              </a:ext>
            </a:extLst>
          </p:cNvPr>
          <p:cNvSpPr txBox="1"/>
          <p:nvPr/>
        </p:nvSpPr>
        <p:spPr>
          <a:xfrm>
            <a:off x="6553200" y="4978400"/>
            <a:ext cx="4419600" cy="3556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600" b="1">
                <a:solidFill>
                  <a:srgbClr val="2B2418"/>
                </a:solidFill>
              </a:rPr>
              <a:t>Apps integriert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9C53D0C3-AEAD-404B-889E-FB536C94684A}"/>
              </a:ext>
            </a:extLst>
          </p:cNvPr>
          <p:cNvSpPr txBox="1"/>
          <p:nvPr/>
        </p:nvSpPr>
        <p:spPr>
          <a:xfrm>
            <a:off x="6553200" y="5334000"/>
            <a:ext cx="4419600" cy="3556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 i="1">
                <a:solidFill>
                  <a:srgbClr val="6B5D4A"/>
                </a:solidFill>
              </a:rPr>
              <a:t>WhatsApp, Notion, Apple Notes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D5AA8D06-8A9E-47AA-9E0F-4F9F5971D697}"/>
              </a:ext>
            </a:extLst>
          </p:cNvPr>
          <p:cNvSpPr txBox="1"/>
          <p:nvPr/>
        </p:nvSpPr>
        <p:spPr>
          <a:xfrm>
            <a:off x="1016000" y="5905500"/>
            <a:ext cx="10160000" cy="3810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de-DE" sz="1400" i="1">
                <a:solidFill>
                  <a:srgbClr val="6B7A4F"/>
                </a:solidFill>
              </a:rPr>
              <a:t>„Das spannendste, was es zur Zeit im Internet gibt." — Simon Willison, Entwickler &amp; KI-Beobachter</a:t>
            </a:r>
            <a:endParaRPr lang="en-US" sz="1400" i="1">
              <a:solidFill>
                <a:srgbClr val="6B7A4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2662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512699-43A5-789A-A520-72B205D2E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ändert sich in unseren Berufen?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89208D2-A16F-726B-B315-59840BC0D4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/>
              <a:buChar char="•"/>
            </a:pPr>
            <a:r>
              <a:rPr lang="de-DE" sz="2000" b="1" dirty="0">
                <a:solidFill>
                  <a:schemeClr val="accent1"/>
                </a:solidFill>
              </a:rPr>
              <a:t>Anwälte: </a:t>
            </a:r>
            <a:r>
              <a:rPr lang="de-DE" sz="2000" dirty="0"/>
              <a:t>Verträge prüfen, Schriftsätze entwerfen — KI macht 80%, Mensch prüft.</a:t>
            </a:r>
          </a:p>
          <a:p>
            <a:pPr marL="457200" indent="-457200">
              <a:buFont typeface="Arial"/>
              <a:buChar char="•"/>
            </a:pPr>
            <a:r>
              <a:rPr lang="de-DE" sz="2000" b="1" dirty="0">
                <a:solidFill>
                  <a:schemeClr val="accent1"/>
                </a:solidFill>
              </a:rPr>
              <a:t>Ärzte: </a:t>
            </a:r>
            <a:r>
              <a:rPr lang="de-DE" sz="2000" dirty="0"/>
              <a:t>Befunde diktieren, Diagnose-Vorschläge, Patientenbriefe automatisch.</a:t>
            </a:r>
          </a:p>
          <a:p>
            <a:pPr marL="457200" indent="-457200">
              <a:buFont typeface="Arial"/>
              <a:buChar char="•"/>
            </a:pPr>
            <a:r>
              <a:rPr lang="de-DE" sz="2000" b="1" dirty="0">
                <a:solidFill>
                  <a:schemeClr val="accent1"/>
                </a:solidFill>
              </a:rPr>
              <a:t>Steuerberater: </a:t>
            </a:r>
            <a:r>
              <a:rPr lang="de-DE" sz="2000" dirty="0"/>
              <a:t>Belege sortieren, Buchung vorschlagen — Routine fällt weg.</a:t>
            </a:r>
          </a:p>
          <a:p>
            <a:pPr marL="457200" indent="-457200">
              <a:buFont typeface="Arial"/>
              <a:buChar char="•"/>
            </a:pPr>
            <a:r>
              <a:rPr lang="de-DE" sz="2000" b="1" dirty="0">
                <a:solidFill>
                  <a:schemeClr val="accent1"/>
                </a:solidFill>
              </a:rPr>
              <a:t>Handwerk: </a:t>
            </a:r>
            <a:r>
              <a:rPr lang="de-DE" sz="2000" dirty="0"/>
              <a:t>Angebote schreiben, Aufmaß dokumentieren, Materiallisten.</a:t>
            </a:r>
          </a:p>
          <a:p>
            <a:pPr marL="457200" indent="-457200">
              <a:buFont typeface="Arial"/>
              <a:buChar char="•"/>
            </a:pPr>
            <a:r>
              <a:rPr lang="de-DE" sz="2000" b="1" dirty="0">
                <a:solidFill>
                  <a:schemeClr val="accent1"/>
                </a:solidFill>
              </a:rPr>
              <a:t>Lehrer: </a:t>
            </a:r>
            <a:r>
              <a:rPr lang="de-DE" sz="2000" dirty="0"/>
              <a:t>Individuelle Übungsblätter, Korrektur-Hilfe — mehr Zeit für Schüler.</a:t>
            </a:r>
          </a:p>
          <a:p>
            <a:pPr marL="0" indent="0">
              <a:buNone/>
            </a:pPr>
            <a:endParaRPr lang="de-DE" sz="800"/>
          </a:p>
          <a:p>
            <a:pPr marL="0" indent="0">
              <a:buNone/>
            </a:pPr>
            <a:r>
              <a:rPr lang="de-DE" sz="2000" b="1" dirty="0">
                <a:solidFill>
                  <a:schemeClr val="accent2"/>
                </a:solidFill>
              </a:rPr>
              <a:t>Nicht: KI ersetzt den Beruf. Sondern: Wer KI nutzt, ersetzt den, der es nicht tut.</a:t>
            </a:r>
          </a:p>
        </p:txBody>
      </p:sp>
    </p:spTree>
    <p:extLst>
      <p:ext uri="{BB962C8B-B14F-4D97-AF65-F5344CB8AC3E}">
        <p14:creationId xmlns:p14="http://schemas.microsoft.com/office/powerpoint/2010/main" val="1615747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545AE7-4734-382F-7BA5-A01DCE812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Wo Sie vorsichtig sein müssen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032C76-4618-7C72-64BD-73B7AD63AEB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200" b="1" dirty="0">
                <a:solidFill>
                  <a:schemeClr val="accent1"/>
                </a:solidFill>
              </a:rPr>
              <a:t>Halluzinationen</a:t>
            </a:r>
          </a:p>
          <a:p>
            <a:pPr marL="0" indent="0">
              <a:buNone/>
            </a:pPr>
            <a:r>
              <a:rPr lang="de-DE" sz="1800" dirty="0"/>
              <a:t>KI erfindet manchmal Fakten — selbstbewusst und überzeugend.</a:t>
            </a:r>
          </a:p>
          <a:p>
            <a:pPr marL="0" indent="0">
              <a:buNone/>
            </a:pPr>
            <a:endParaRPr lang="de-DE" sz="800"/>
          </a:p>
          <a:p>
            <a:pPr marL="285750" indent="-285750">
              <a:buFont typeface="Arial"/>
              <a:buChar char="•"/>
            </a:pPr>
            <a:r>
              <a:rPr lang="de-DE" sz="1600" dirty="0"/>
              <a:t>Anwälte zitierten KI-erfundene Urteile vor Gericht</a:t>
            </a:r>
          </a:p>
          <a:p>
            <a:pPr marL="285750" indent="-285750">
              <a:buFont typeface="Arial"/>
              <a:buChar char="•"/>
            </a:pPr>
            <a:r>
              <a:rPr lang="de-DE" sz="1600" dirty="0"/>
              <a:t>Falsche Buchempfehlungen, falsche Zitate</a:t>
            </a:r>
          </a:p>
          <a:p>
            <a:pPr marL="285750" indent="-285750">
              <a:buFont typeface="Arial"/>
              <a:buChar char="•"/>
            </a:pPr>
            <a:r>
              <a:rPr lang="de-DE" sz="1600" dirty="0"/>
              <a:t>Erfundene Studien, falsche Statistiken</a:t>
            </a:r>
          </a:p>
          <a:p>
            <a:pPr marL="0" indent="0">
              <a:buNone/>
            </a:pPr>
            <a:endParaRPr lang="de-DE" sz="800"/>
          </a:p>
          <a:p>
            <a:pPr marL="0" indent="0">
              <a:buNone/>
            </a:pPr>
            <a:r>
              <a:rPr lang="de-DE" sz="1600" b="1" i="1" dirty="0">
                <a:solidFill>
                  <a:schemeClr val="accent2"/>
                </a:solidFill>
              </a:rPr>
              <a:t>Regel: Bei allem, was zählt — selbst nachprüfen.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8A67CCC-0002-5DCA-81E7-BD115EDE5C9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200" b="1" dirty="0">
                <a:solidFill>
                  <a:schemeClr val="accent1"/>
                </a:solidFill>
              </a:rPr>
              <a:t>Datenschutz</a:t>
            </a:r>
          </a:p>
          <a:p>
            <a:pPr marL="0" indent="0">
              <a:buNone/>
            </a:pPr>
            <a:r>
              <a:rPr lang="de-DE" sz="1800" dirty="0"/>
              <a:t>Was Sie reinschreiben, kann zum Training verwendet werden.</a:t>
            </a:r>
          </a:p>
          <a:p>
            <a:pPr marL="0" indent="0">
              <a:buNone/>
            </a:pPr>
            <a:endParaRPr lang="de-DE" sz="800" dirty="0"/>
          </a:p>
          <a:p>
            <a:pPr marL="285750" indent="-285750">
              <a:buFont typeface="Arial"/>
              <a:buChar char="•"/>
            </a:pPr>
            <a:r>
              <a:rPr lang="de-DE" sz="1600" b="1" dirty="0"/>
              <a:t>Nicht hochladen: </a:t>
            </a:r>
            <a:r>
              <a:rPr lang="de-DE" sz="1600" dirty="0"/>
              <a:t>Patientendaten, Mandantenakten, Bankdaten</a:t>
            </a:r>
          </a:p>
          <a:p>
            <a:pPr marL="285750" indent="-285750">
              <a:buFont typeface="Arial"/>
              <a:buChar char="•"/>
            </a:pPr>
            <a:r>
              <a:rPr lang="de-DE" sz="1600" b="1" dirty="0"/>
              <a:t>Geschäftlich: </a:t>
            </a:r>
            <a:r>
              <a:rPr lang="de-DE" sz="1600" dirty="0"/>
              <a:t>nur DSGVO-konforme Versionen (Claude Team, Microsoft Copilot)</a:t>
            </a:r>
          </a:p>
          <a:p>
            <a:pPr marL="285750" indent="-285750">
              <a:buFont typeface="Arial"/>
              <a:buChar char="•"/>
            </a:pPr>
            <a:r>
              <a:rPr lang="de-DE" sz="1600" b="1" dirty="0"/>
              <a:t>OpenClaw-Vorteil: </a:t>
            </a:r>
            <a:r>
              <a:rPr lang="de-DE" sz="1600" dirty="0"/>
              <a:t>läuft lokal — Daten bleiben bei Ihnen</a:t>
            </a:r>
          </a:p>
          <a:p>
            <a:pPr marL="0" indent="0">
              <a:buNone/>
            </a:pPr>
            <a:endParaRPr lang="de-DE" sz="800" dirty="0"/>
          </a:p>
          <a:p>
            <a:pPr marL="0" indent="0">
              <a:buNone/>
            </a:pPr>
            <a:r>
              <a:rPr lang="de-DE" sz="1600" b="1" i="1" dirty="0">
                <a:solidFill>
                  <a:schemeClr val="accent2"/>
                </a:solidFill>
              </a:rPr>
              <a:t>Faustregel: Was nicht in eine offene E-Mail dürfte, gehört nicht in den Chat.</a:t>
            </a:r>
          </a:p>
        </p:txBody>
      </p:sp>
    </p:spTree>
    <p:extLst>
      <p:ext uri="{BB962C8B-B14F-4D97-AF65-F5344CB8AC3E}">
        <p14:creationId xmlns:p14="http://schemas.microsoft.com/office/powerpoint/2010/main" val="9387350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820C5A-AD10-2839-06BD-CDED0E92F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Wenn KI handelt, kann sie auch Schaden anrichten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9FE0BEA-0ECA-01FB-B049-06C8E65EDB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000" dirty="0"/>
              <a:t>Ein Agent wie OpenClaw hat Zugriff auf Ihre E-Mails, Kalender, Dateien.</a:t>
            </a:r>
          </a:p>
          <a:p>
            <a:pPr marL="0" indent="0">
              <a:buNone/>
            </a:pPr>
            <a:r>
              <a:rPr lang="de-DE" sz="2000" dirty="0"/>
              <a:t>Das ist mächtig — und gefährlich, wenn man es nicht versteht.</a:t>
            </a:r>
          </a:p>
          <a:p>
            <a:pPr marL="0" indent="0">
              <a:buNone/>
            </a:pPr>
            <a:endParaRPr lang="de-DE" sz="1000"/>
          </a:p>
          <a:p>
            <a:pPr marL="457200" indent="-457200">
              <a:buFont typeface="Arial"/>
              <a:buChar char="•"/>
            </a:pPr>
            <a:r>
              <a:rPr lang="de-DE" sz="2000" b="1" dirty="0">
                <a:solidFill>
                  <a:schemeClr val="accent1"/>
                </a:solidFill>
              </a:rPr>
              <a:t>„Prompt Injection": </a:t>
            </a:r>
            <a:r>
              <a:rPr lang="de-DE" sz="2000" dirty="0"/>
              <a:t>Eine bösartige E-Mail kann den Agenten umprogrammieren</a:t>
            </a:r>
          </a:p>
          <a:p>
            <a:pPr marL="457200" indent="-457200">
              <a:buFont typeface="Arial"/>
              <a:buChar char="•"/>
            </a:pPr>
            <a:r>
              <a:rPr lang="de-DE" sz="2000" b="1" dirty="0">
                <a:solidFill>
                  <a:schemeClr val="accent1"/>
                </a:solidFill>
              </a:rPr>
              <a:t>Skills aus dem Internet: </a:t>
            </a:r>
            <a:r>
              <a:rPr lang="de-DE" sz="2000" dirty="0"/>
              <a:t>nicht alle sind sicher — Daten-Diebstahl möglich</a:t>
            </a:r>
          </a:p>
          <a:p>
            <a:pPr marL="457200" indent="-457200">
              <a:buFont typeface="Arial"/>
              <a:buChar char="•"/>
            </a:pPr>
            <a:r>
              <a:rPr lang="de-DE" sz="2000" b="1" dirty="0">
                <a:solidFill>
                  <a:schemeClr val="accent1"/>
                </a:solidFill>
              </a:rPr>
              <a:t>Cisco &amp; NVIDIA: </a:t>
            </a:r>
            <a:r>
              <a:rPr lang="de-DE" sz="2000" dirty="0"/>
              <a:t>arbeiten an Schutzsystemen („DefenseClaw")</a:t>
            </a:r>
          </a:p>
          <a:p>
            <a:pPr marL="0" indent="0">
              <a:buNone/>
            </a:pPr>
            <a:endParaRPr lang="de-DE" sz="800"/>
          </a:p>
          <a:p>
            <a:pPr marL="0" indent="0">
              <a:buNone/>
            </a:pPr>
            <a:r>
              <a:rPr lang="de-DE" sz="1800" b="1" i="1" dirty="0">
                <a:solidFill>
                  <a:schemeClr val="accent2"/>
                </a:solidFill>
              </a:rPr>
              <a:t>Einer der Entwickler warnt selbst: Wer keine Kommandozeile bedienen kann, sollte OpenClaw nicht installieren.</a:t>
            </a:r>
          </a:p>
        </p:txBody>
      </p:sp>
    </p:spTree>
    <p:extLst>
      <p:ext uri="{BB962C8B-B14F-4D97-AF65-F5344CB8AC3E}">
        <p14:creationId xmlns:p14="http://schemas.microsoft.com/office/powerpoint/2010/main" val="23712888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9C4FA7-3BDD-BBF2-9EBF-5062369DF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die KI nicht kann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ABEA6D8-AF14-809B-5B1C-332A5D1CA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200" dirty="0"/>
              <a:t>Bei aller Faszination — KI bleibt ein Werkzeug.</a:t>
            </a:r>
          </a:p>
          <a:p>
            <a:pPr marL="0" indent="0">
              <a:buNone/>
            </a:pPr>
            <a:endParaRPr lang="de-DE" sz="1000"/>
          </a:p>
          <a:p>
            <a:pPr marL="457200" indent="-457200">
              <a:buFont typeface="Arial"/>
              <a:buChar char="•"/>
            </a:pPr>
            <a:r>
              <a:rPr lang="de-DE" sz="2200" b="1" dirty="0">
                <a:solidFill>
                  <a:schemeClr val="accent2"/>
                </a:solidFill>
              </a:rPr>
              <a:t>Wirkliche Beziehung </a:t>
            </a:r>
            <a:r>
              <a:rPr lang="de-DE" sz="2200" dirty="0"/>
              <a:t>— ein Anruf, ein Schulterklopfen, ein Lachen</a:t>
            </a:r>
          </a:p>
          <a:p>
            <a:pPr marL="457200" indent="-457200">
              <a:buFont typeface="Arial"/>
              <a:buChar char="•"/>
            </a:pPr>
            <a:r>
              <a:rPr lang="de-DE" sz="2200" b="1" dirty="0">
                <a:solidFill>
                  <a:schemeClr val="accent2"/>
                </a:solidFill>
              </a:rPr>
              <a:t>Verantwortung übernehmen </a:t>
            </a:r>
            <a:r>
              <a:rPr lang="de-DE" sz="2200" dirty="0"/>
              <a:t>— wenn etwas schiefgeht</a:t>
            </a:r>
          </a:p>
          <a:p>
            <a:pPr marL="457200" indent="-457200">
              <a:buFont typeface="Arial"/>
              <a:buChar char="•"/>
            </a:pPr>
            <a:r>
              <a:rPr lang="de-DE" sz="2200" b="1" dirty="0">
                <a:solidFill>
                  <a:schemeClr val="accent2"/>
                </a:solidFill>
              </a:rPr>
              <a:t>Mut zur Entscheidung </a:t>
            </a:r>
            <a:r>
              <a:rPr lang="de-DE" sz="2200" dirty="0"/>
              <a:t>— mit unvollständigen Informationen</a:t>
            </a:r>
          </a:p>
          <a:p>
            <a:pPr marL="457200" indent="-457200">
              <a:buFont typeface="Arial"/>
              <a:buChar char="•"/>
            </a:pPr>
            <a:r>
              <a:rPr lang="de-DE" sz="2200" b="1" dirty="0">
                <a:solidFill>
                  <a:schemeClr val="accent2"/>
                </a:solidFill>
              </a:rPr>
              <a:t>Werte vorleben </a:t>
            </a:r>
            <a:r>
              <a:rPr lang="de-DE" sz="2200" dirty="0"/>
              <a:t>— Anstand, Großzügigkeit, „Service Above Self"</a:t>
            </a:r>
          </a:p>
        </p:txBody>
      </p:sp>
    </p:spTree>
    <p:extLst>
      <p:ext uri="{BB962C8B-B14F-4D97-AF65-F5344CB8AC3E}">
        <p14:creationId xmlns:p14="http://schemas.microsoft.com/office/powerpoint/2010/main" val="17047963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CCD9B5-73E9-C2D3-3C47-46AE570E5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chemeClr val="accent1"/>
                </a:solidFill>
              </a:rPr>
              <a:t>Teil 3 — KI &amp; Rotary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B844C79-7F59-3130-1F01-0F361DF663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400" i="1" dirty="0"/>
              <a:t>Wie können wir KI für den rotarischen Gedanken nutzen?</a:t>
            </a:r>
          </a:p>
        </p:txBody>
      </p:sp>
    </p:spTree>
    <p:extLst>
      <p:ext uri="{BB962C8B-B14F-4D97-AF65-F5344CB8AC3E}">
        <p14:creationId xmlns:p14="http://schemas.microsoft.com/office/powerpoint/2010/main" val="4089998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B049EE-1D87-CBB3-214D-F6B9889C5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KI ist 2026 angekommen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16B742C-E254-4447-A6FC-C60D89265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000" dirty="0"/>
              <a:t>Vor 3 Jahren: ChatGPT als Spielerei.</a:t>
            </a:r>
          </a:p>
          <a:p>
            <a:pPr marL="0" indent="0">
              <a:buNone/>
            </a:pPr>
            <a:r>
              <a:rPr lang="de-DE" sz="2000" dirty="0"/>
              <a:t>Heute: KI schreibt Verträge, analysiert Röntgenbilder, programmiert.</a:t>
            </a:r>
          </a:p>
          <a:p>
            <a:pPr marL="0" indent="0">
              <a:buNone/>
            </a:pPr>
            <a:endParaRPr lang="de-DE" sz="2000"/>
          </a:p>
          <a:p>
            <a:pPr marL="0" indent="0">
              <a:buNone/>
            </a:pPr>
            <a:r>
              <a:rPr lang="de-DE" sz="2400" b="1" dirty="0">
                <a:solidFill>
                  <a:schemeClr val="accent1"/>
                </a:solidFill>
              </a:rPr>
              <a:t>Drei Stufen, in denen KI uns begegnet:</a:t>
            </a:r>
          </a:p>
          <a:p>
            <a:pPr marL="457200" indent="-457200">
              <a:buFont typeface="Arial"/>
              <a:buChar char="•"/>
            </a:pPr>
            <a:r>
              <a:rPr lang="de-DE" sz="2000" b="1" dirty="0"/>
              <a:t>Suchmaschine </a:t>
            </a:r>
            <a:r>
              <a:rPr lang="de-DE" sz="2000" dirty="0"/>
              <a:t>— Google liefert Links</a:t>
            </a:r>
          </a:p>
          <a:p>
            <a:pPr marL="457200" indent="-457200">
              <a:buFont typeface="Arial"/>
              <a:buChar char="•"/>
            </a:pPr>
            <a:r>
              <a:rPr lang="de-DE" sz="2000" b="1" dirty="0"/>
              <a:t>Chatbot </a:t>
            </a:r>
            <a:r>
              <a:rPr lang="de-DE" sz="2000" dirty="0"/>
              <a:t>— Claude/ChatGPT antworten in Sätzen</a:t>
            </a:r>
          </a:p>
          <a:p>
            <a:pPr marL="457200" indent="-457200">
              <a:buFont typeface="Arial"/>
              <a:buChar char="•"/>
            </a:pPr>
            <a:r>
              <a:rPr lang="de-DE" sz="2000" b="1" dirty="0">
                <a:solidFill>
                  <a:schemeClr val="accent1"/>
                </a:solidFill>
              </a:rPr>
              <a:t>Agent </a:t>
            </a:r>
            <a:r>
              <a:rPr lang="de-DE" sz="2000" dirty="0"/>
              <a:t>— OpenClaw </a:t>
            </a:r>
            <a:r>
              <a:rPr lang="de-DE" sz="2000" i="1" dirty="0"/>
              <a:t>handelt</a:t>
            </a:r>
            <a:r>
              <a:rPr lang="de-DE" sz="2000" dirty="0"/>
              <a:t> für dich</a:t>
            </a:r>
          </a:p>
        </p:txBody>
      </p:sp>
    </p:spTree>
    <p:extLst>
      <p:ext uri="{BB962C8B-B14F-4D97-AF65-F5344CB8AC3E}">
        <p14:creationId xmlns:p14="http://schemas.microsoft.com/office/powerpoint/2010/main" val="30624086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98F511-3DF0-8B21-8666-B8D295533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Drei Bereiche für unseren Club</a:t>
            </a:r>
            <a:endParaRPr lang="en-US"/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2EE764DF-E9DB-4C9E-B52C-D02F5CE8DFB2}"/>
              </a:ext>
            </a:extLst>
          </p:cNvPr>
          <p:cNvSpPr/>
          <p:nvPr/>
        </p:nvSpPr>
        <p:spPr>
          <a:xfrm>
            <a:off x="381000" y="1841500"/>
            <a:ext cx="3746500" cy="463550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B85C3C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2DB554A2-CF09-41B8-9417-713F0FE3CB9E}"/>
              </a:ext>
            </a:extLst>
          </p:cNvPr>
          <p:cNvSpPr/>
          <p:nvPr/>
        </p:nvSpPr>
        <p:spPr>
          <a:xfrm>
            <a:off x="381000" y="1841500"/>
            <a:ext cx="3746500" cy="889000"/>
          </a:xfrm>
          <a:prstGeom prst="rect">
            <a:avLst/>
          </a:prstGeom>
          <a:solidFill>
            <a:srgbClr val="B85C3C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ctr" anchorCtr="0"/>
          <a:lstStyle/>
          <a:p>
            <a:pPr algn="l"/>
            <a:r>
              <a:rPr lang="de-DE" sz="2000" b="1">
                <a:solidFill>
                  <a:srgbClr val="FFFFFF"/>
                </a:solidFill>
              </a:rPr>
              <a:t>💻  Online-Meetings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0644FB8-9EBC-4C11-A7C5-58C60DF86709}"/>
              </a:ext>
            </a:extLst>
          </p:cNvPr>
          <p:cNvSpPr txBox="1"/>
          <p:nvPr/>
        </p:nvSpPr>
        <p:spPr>
          <a:xfrm>
            <a:off x="558800" y="2921000"/>
            <a:ext cx="3390900" cy="2169825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spAutoFit/>
          </a:bodyPr>
          <a:lstStyle/>
          <a:p>
            <a:pPr algn="l"/>
            <a:r>
              <a:rPr lang="de-DE" sz="1500">
                <a:solidFill>
                  <a:srgbClr val="2B2418"/>
                </a:solidFill>
              </a:rPr>
              <a:t>• Live-Transkript für alle, die später dazustoßen</a:t>
            </a:r>
          </a:p>
          <a:p>
            <a:pPr algn="l"/>
            <a:r>
              <a:rPr lang="de-DE" sz="1500">
                <a:solidFill>
                  <a:srgbClr val="2B2418"/>
                </a:solidFill>
              </a:rPr>
              <a:t>• Automatische Protokolle aus Aufzeichnungen</a:t>
            </a:r>
          </a:p>
          <a:p>
            <a:pPr algn="l"/>
            <a:r>
              <a:rPr lang="de-DE" sz="1500">
                <a:solidFill>
                  <a:srgbClr val="2B2418"/>
                </a:solidFill>
              </a:rPr>
              <a:t>• Übersetzung für internationale Gäste</a:t>
            </a:r>
          </a:p>
          <a:p>
            <a:pPr algn="l"/>
            <a:r>
              <a:rPr lang="de-DE" sz="1500">
                <a:solidFill>
                  <a:srgbClr val="2B2418"/>
                </a:solidFill>
              </a:rPr>
              <a:t>• Vortragszusammenfassungen für Newsletter</a:t>
            </a:r>
          </a:p>
          <a:p>
            <a:pPr algn="l"/>
            <a:r>
              <a:rPr lang="de-DE" sz="1500">
                <a:solidFill>
                  <a:srgbClr val="2B2418"/>
                </a:solidFill>
              </a:rPr>
              <a:t>• Smarter Terminfinder für die ganze Gruppe</a:t>
            </a: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C6B9021D-DE8B-4F97-A3B6-ACB307A9550F}"/>
              </a:ext>
            </a:extLst>
          </p:cNvPr>
          <p:cNvSpPr/>
          <p:nvPr/>
        </p:nvSpPr>
        <p:spPr>
          <a:xfrm>
            <a:off x="4343400" y="1841500"/>
            <a:ext cx="3746500" cy="463550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6B7A4F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7BEE3EFC-C35A-409A-AC06-3DE3CEFD839C}"/>
              </a:ext>
            </a:extLst>
          </p:cNvPr>
          <p:cNvSpPr/>
          <p:nvPr/>
        </p:nvSpPr>
        <p:spPr>
          <a:xfrm>
            <a:off x="4343400" y="1841500"/>
            <a:ext cx="3746500" cy="889000"/>
          </a:xfrm>
          <a:prstGeom prst="rect">
            <a:avLst/>
          </a:prstGeom>
          <a:solidFill>
            <a:srgbClr val="6B7A4F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ctr" anchorCtr="0"/>
          <a:lstStyle/>
          <a:p>
            <a:pPr algn="l"/>
            <a:r>
              <a:rPr lang="de-DE" sz="2000" b="1">
                <a:solidFill>
                  <a:srgbClr val="FFFFFF"/>
                </a:solidFill>
              </a:rPr>
              <a:t>🤝  Eure Projekte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F6D02DB8-8510-4CDE-B10D-30E99A2ACB33}"/>
              </a:ext>
            </a:extLst>
          </p:cNvPr>
          <p:cNvSpPr txBox="1"/>
          <p:nvPr/>
        </p:nvSpPr>
        <p:spPr>
          <a:xfrm>
            <a:off x="4521200" y="2921000"/>
            <a:ext cx="3390900" cy="1938992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spAutoFit/>
          </a:bodyPr>
          <a:lstStyle/>
          <a:p>
            <a:pPr algn="l"/>
            <a:r>
              <a:rPr lang="de-DE" sz="1500" b="1">
                <a:solidFill>
                  <a:srgbClr val="2B2418"/>
                </a:solidFill>
              </a:rPr>
              <a:t>Konfliktprävention:</a:t>
            </a:r>
          </a:p>
          <a:p>
            <a:pPr algn="l"/>
            <a:r>
              <a:rPr lang="de-DE" sz="1500">
                <a:solidFill>
                  <a:srgbClr val="2B2418"/>
                </a:solidFill>
              </a:rPr>
              <a:t>• Schulungsmaterial in Einfacher Sprache</a:t>
            </a:r>
          </a:p>
          <a:p>
            <a:pPr algn="l"/>
            <a:r>
              <a:rPr lang="de-DE" sz="1500" b="1">
                <a:solidFill>
                  <a:srgbClr val="2B2418"/>
                </a:solidFill>
              </a:rPr>
              <a:t>Ukraine-Wiederaufbau:</a:t>
            </a:r>
          </a:p>
          <a:p>
            <a:pPr algn="l"/>
            <a:r>
              <a:rPr lang="de-DE" sz="1500">
                <a:solidFill>
                  <a:srgbClr val="2B2418"/>
                </a:solidFill>
              </a:rPr>
              <a:t>• Übersetzung Bauanträge / Bedarfslisten</a:t>
            </a:r>
          </a:p>
          <a:p>
            <a:pPr algn="l"/>
            <a:r>
              <a:rPr lang="de-DE" sz="1500" b="1">
                <a:solidFill>
                  <a:srgbClr val="2B2418"/>
                </a:solidFill>
              </a:rPr>
              <a:t>Kids Camp Distrikt:</a:t>
            </a:r>
          </a:p>
          <a:p>
            <a:pPr algn="l"/>
            <a:r>
              <a:rPr lang="de-DE" sz="1500">
                <a:solidFill>
                  <a:srgbClr val="2B2418"/>
                </a:solidFill>
              </a:rPr>
              <a:t>• Logistik, Eltern-FAQ, Programm-Drafts</a:t>
            </a: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71B1E28F-9E08-4546-9207-06378AB3E892}"/>
              </a:ext>
            </a:extLst>
          </p:cNvPr>
          <p:cNvSpPr/>
          <p:nvPr/>
        </p:nvSpPr>
        <p:spPr>
          <a:xfrm>
            <a:off x="8305800" y="1841500"/>
            <a:ext cx="3746500" cy="463550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4A667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E18DCF16-6696-4E44-9FD6-8F78AFC0692C}"/>
              </a:ext>
            </a:extLst>
          </p:cNvPr>
          <p:cNvSpPr/>
          <p:nvPr/>
        </p:nvSpPr>
        <p:spPr>
          <a:xfrm>
            <a:off x="8305800" y="1841500"/>
            <a:ext cx="3746500" cy="889000"/>
          </a:xfrm>
          <a:prstGeom prst="rect">
            <a:avLst/>
          </a:prstGeom>
          <a:solidFill>
            <a:srgbClr val="4A6670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ctr" anchorCtr="0"/>
          <a:lstStyle/>
          <a:p>
            <a:pPr algn="l"/>
            <a:r>
              <a:rPr lang="de-DE" sz="2000" b="1">
                <a:solidFill>
                  <a:srgbClr val="FFFFFF"/>
                </a:solidFill>
              </a:rPr>
              <a:t>🌍  Passport &amp; Distrikt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04AFA2A-FCD4-4DE7-A2AC-0093A75A799A}"/>
              </a:ext>
            </a:extLst>
          </p:cNvPr>
          <p:cNvSpPr txBox="1"/>
          <p:nvPr/>
        </p:nvSpPr>
        <p:spPr>
          <a:xfrm>
            <a:off x="8483600" y="2921000"/>
            <a:ext cx="3390900" cy="2169825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spAutoFit/>
          </a:bodyPr>
          <a:lstStyle/>
          <a:p>
            <a:pPr algn="l"/>
            <a:r>
              <a:rPr lang="de-DE" sz="1500">
                <a:solidFill>
                  <a:srgbClr val="2B2418"/>
                </a:solidFill>
              </a:rPr>
              <a:t>• Projekt-Matching zu den 90 D1900-Clubs</a:t>
            </a:r>
          </a:p>
          <a:p>
            <a:pPr algn="l"/>
            <a:r>
              <a:rPr lang="de-DE" sz="1500">
                <a:solidFill>
                  <a:srgbClr val="2B2418"/>
                </a:solidFill>
              </a:rPr>
              <a:t>• Cross-Club-Aktivitäten leichter koordinieren</a:t>
            </a:r>
          </a:p>
          <a:p>
            <a:pPr algn="l"/>
            <a:r>
              <a:rPr lang="de-DE" sz="1500">
                <a:solidFill>
                  <a:srgbClr val="2B2418"/>
                </a:solidFill>
              </a:rPr>
              <a:t>• Live-Übersetzung internationaler Partner</a:t>
            </a:r>
          </a:p>
          <a:p>
            <a:pPr algn="l"/>
            <a:r>
              <a:rPr lang="de-DE" sz="1500">
                <a:solidFill>
                  <a:srgbClr val="2B2418"/>
                </a:solidFill>
              </a:rPr>
              <a:t>• Social-Media-Posts für Charter &amp; Events</a:t>
            </a:r>
          </a:p>
          <a:p>
            <a:pPr algn="l"/>
            <a:r>
              <a:rPr lang="de-DE" sz="1500">
                <a:solidFill>
                  <a:srgbClr val="2B2418"/>
                </a:solidFill>
              </a:rPr>
              <a:t>• Stipendien-Recherche für Geförderte</a:t>
            </a:r>
          </a:p>
        </p:txBody>
      </p:sp>
    </p:spTree>
    <p:extLst>
      <p:ext uri="{BB962C8B-B14F-4D97-AF65-F5344CB8AC3E}">
        <p14:creationId xmlns:p14="http://schemas.microsoft.com/office/powerpoint/2010/main" val="36762002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649939-001C-A648-C803-8BFE0C431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Mein Vorschlag: Wir probieren es aus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0E4647-86A2-471E-1A4E-1CAB2B4636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200" b="1" dirty="0">
                <a:solidFill>
                  <a:schemeClr val="accent1"/>
                </a:solidFill>
              </a:rPr>
              <a:t>Drei kleine Pilot-Projekte für 2026:</a:t>
            </a:r>
          </a:p>
          <a:p>
            <a:pPr marL="0" indent="0">
              <a:buNone/>
            </a:pPr>
            <a:endParaRPr lang="de-DE" sz="800"/>
          </a:p>
          <a:p>
            <a:pPr marL="457200" indent="-457200">
              <a:buFont typeface="Arial"/>
              <a:buAutoNum type="arabicPeriod"/>
            </a:pPr>
            <a:r>
              <a:rPr lang="de-DE" sz="2000" b="1" dirty="0"/>
              <a:t>Online-Meeting-Protokolle </a:t>
            </a:r>
            <a:r>
              <a:rPr lang="de-DE" sz="2000" dirty="0"/>
              <a:t>— Aufzeichnung → KI-Zusammenfassung → Newsletter, drei Meetings testen</a:t>
            </a:r>
          </a:p>
          <a:p>
            <a:pPr marL="457200" indent="-457200">
              <a:buFont typeface="Arial"/>
              <a:buAutoNum type="arabicPeriod"/>
            </a:pPr>
            <a:r>
              <a:rPr lang="de-DE" sz="2000" b="1" dirty="0"/>
              <a:t>Ukraine-Projekt: Übersetzungs-Pipeline </a:t>
            </a:r>
            <a:r>
              <a:rPr lang="de-DE" sz="2000" dirty="0"/>
              <a:t>— Bedarfslisten und Berichte schneller zwischen DE/UA/EN</a:t>
            </a:r>
          </a:p>
          <a:p>
            <a:pPr marL="457200" indent="-457200">
              <a:buFont typeface="Arial"/>
              <a:buAutoNum type="arabicPeriod"/>
            </a:pPr>
            <a:r>
              <a:rPr lang="de-DE" sz="2000" b="1" dirty="0"/>
              <a:t>Distrikt-Projekt-Matching </a:t>
            </a:r>
            <a:r>
              <a:rPr lang="de-DE" sz="2000" dirty="0"/>
              <a:t>— Welcher der 90 Clubs hat ähnliche Vorhaben? KI durchsucht öffentliche Berichte</a:t>
            </a:r>
          </a:p>
          <a:p>
            <a:pPr marL="0" indent="0">
              <a:buNone/>
            </a:pPr>
            <a:endParaRPr lang="de-DE" sz="800"/>
          </a:p>
          <a:p>
            <a:pPr marL="0" indent="0">
              <a:buNone/>
            </a:pPr>
            <a:r>
              <a:rPr lang="de-DE" sz="1800" i="1" dirty="0">
                <a:solidFill>
                  <a:schemeClr val="accent2"/>
                </a:solidFill>
              </a:rPr>
              <a:t>Wer Lust auf eines davon hat — meldet euch bei mir.</a:t>
            </a:r>
          </a:p>
        </p:txBody>
      </p:sp>
    </p:spTree>
    <p:extLst>
      <p:ext uri="{BB962C8B-B14F-4D97-AF65-F5344CB8AC3E}">
        <p14:creationId xmlns:p14="http://schemas.microsoft.com/office/powerpoint/2010/main" val="40562412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3665C9-7BD9-5D94-ADFA-A5E12D285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„Service Above Self" im KI-Zeitalter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F946BDE-27BE-3E82-6EA3-C23BB905BB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200" dirty="0"/>
              <a:t>KI macht uns produktiver — sie wird nicht weniger Zeit für Rotary bedeuten.</a:t>
            </a:r>
          </a:p>
          <a:p>
            <a:pPr marL="0" indent="0">
              <a:buNone/>
            </a:pPr>
            <a:r>
              <a:rPr lang="de-DE" sz="2200" dirty="0"/>
              <a:t>Sondern mehr Zeit für das, was wirklich zählt:</a:t>
            </a:r>
          </a:p>
          <a:p>
            <a:pPr marL="0" indent="0">
              <a:buNone/>
            </a:pPr>
            <a:endParaRPr lang="de-DE" sz="1000"/>
          </a:p>
          <a:p>
            <a:pPr marL="457200" indent="-457200">
              <a:buFont typeface="Arial"/>
              <a:buChar char="•"/>
            </a:pPr>
            <a:r>
              <a:rPr lang="de-DE" sz="2200" dirty="0"/>
              <a:t>Mehr persönlicher Austausch in den Online-Meetings — weil weniger Verwaltung</a:t>
            </a:r>
          </a:p>
          <a:p>
            <a:pPr marL="457200" indent="-457200">
              <a:buFont typeface="Arial"/>
              <a:buChar char="•"/>
            </a:pPr>
            <a:r>
              <a:rPr lang="de-DE" sz="2200" dirty="0"/>
              <a:t>Mehr Wirkung beim Ukraine-Projekt — weil Übersetzung schneller geht</a:t>
            </a:r>
          </a:p>
          <a:p>
            <a:pPr marL="457200" indent="-457200">
              <a:buFont typeface="Arial"/>
              <a:buChar char="•"/>
            </a:pPr>
            <a:r>
              <a:rPr lang="de-DE" sz="2200" dirty="0"/>
              <a:t>Mehr Begegnungen mit anderen Clubs — weil Koordination leichter wird</a:t>
            </a:r>
          </a:p>
          <a:p>
            <a:pPr marL="0" indent="0">
              <a:buNone/>
            </a:pPr>
            <a:endParaRPr lang="de-DE" sz="800"/>
          </a:p>
          <a:p>
            <a:pPr marL="0" indent="0">
              <a:buNone/>
            </a:pPr>
            <a:r>
              <a:rPr lang="de-DE" sz="2000" b="1" i="1" dirty="0">
                <a:solidFill>
                  <a:schemeClr val="accent1"/>
                </a:solidFill>
              </a:rPr>
              <a:t>Die Maschine erledigt die Arbeit. Wir behalten die Verantwortung.</a:t>
            </a:r>
          </a:p>
        </p:txBody>
      </p:sp>
    </p:spTree>
    <p:extLst>
      <p:ext uri="{BB962C8B-B14F-4D97-AF65-F5344CB8AC3E}">
        <p14:creationId xmlns:p14="http://schemas.microsoft.com/office/powerpoint/2010/main" val="25989709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DEEE3A-62F9-1FC3-CC04-E7A71BB71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Ihr heute mitnehmt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2FEFE8C-0E07-73C1-633A-F46B4FFB8C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/>
              <a:buAutoNum type="arabicPeriod"/>
            </a:pPr>
            <a:r>
              <a:rPr lang="de-DE" sz="2200" b="1" dirty="0">
                <a:solidFill>
                  <a:schemeClr val="accent1"/>
                </a:solidFill>
              </a:rPr>
              <a:t>KI ist da — </a:t>
            </a:r>
            <a:r>
              <a:rPr lang="de-DE" sz="2200" dirty="0"/>
              <a:t>nicht in 5 Jahren, sondern heute. Probiert Claude aus.</a:t>
            </a:r>
          </a:p>
          <a:p>
            <a:pPr marL="0" indent="0">
              <a:buNone/>
            </a:pPr>
            <a:endParaRPr lang="de-DE" sz="800"/>
          </a:p>
          <a:p>
            <a:pPr marL="457200" indent="-457200">
              <a:buFont typeface="Arial"/>
              <a:buAutoNum type="arabicPeriod"/>
            </a:pPr>
            <a:r>
              <a:rPr lang="de-DE" sz="2200" b="1" dirty="0">
                <a:solidFill>
                  <a:schemeClr val="accent1"/>
                </a:solidFill>
              </a:rPr>
              <a:t>Agenten kommen — </a:t>
            </a:r>
            <a:r>
              <a:rPr lang="de-DE" sz="2200" dirty="0"/>
              <a:t>OpenClaw zeigt, wohin die Reise geht: KI handelt, nicht nur antwortet.</a:t>
            </a:r>
          </a:p>
          <a:p>
            <a:pPr marL="0" indent="0">
              <a:buNone/>
            </a:pPr>
            <a:endParaRPr lang="de-DE" sz="800"/>
          </a:p>
          <a:p>
            <a:pPr marL="457200" indent="-457200">
              <a:buFont typeface="Arial"/>
              <a:buAutoNum type="arabicPeriod"/>
            </a:pPr>
            <a:r>
              <a:rPr lang="de-DE" sz="2200" b="1" dirty="0">
                <a:solidFill>
                  <a:schemeClr val="accent1"/>
                </a:solidFill>
              </a:rPr>
              <a:t>Mit Verstand — </a:t>
            </a:r>
            <a:r>
              <a:rPr lang="de-DE" sz="2200" dirty="0"/>
              <a:t>nachprüfen, Daten schützen, Verantwortung behalten.</a:t>
            </a:r>
          </a:p>
          <a:p>
            <a:pPr marL="0" indent="0">
              <a:buNone/>
            </a:pPr>
            <a:endParaRPr lang="de-DE" sz="800"/>
          </a:p>
          <a:p>
            <a:pPr marL="457200" indent="-457200">
              <a:buFont typeface="Arial"/>
              <a:buAutoNum type="arabicPeriod"/>
            </a:pPr>
            <a:r>
              <a:rPr lang="de-DE" sz="2200" b="1" dirty="0">
                <a:solidFill>
                  <a:schemeClr val="accent1"/>
                </a:solidFill>
              </a:rPr>
              <a:t>Für Euren Club — </a:t>
            </a:r>
            <a:r>
              <a:rPr lang="de-DE" sz="2200" dirty="0"/>
              <a:t>Werkzeug, um mehr Zeit für Menschen und Service zu haben.</a:t>
            </a:r>
          </a:p>
        </p:txBody>
      </p:sp>
    </p:spTree>
    <p:extLst>
      <p:ext uri="{BB962C8B-B14F-4D97-AF65-F5344CB8AC3E}">
        <p14:creationId xmlns:p14="http://schemas.microsoft.com/office/powerpoint/2010/main" val="33990308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F5EE4D-0DC2-D5BA-D1D0-3ABFD29FC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chemeClr val="accent1"/>
                </a:solidFill>
              </a:rPr>
              <a:t>Vielen Dank.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BF965C2-D0EA-997C-E567-751D408221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800" i="1" dirty="0"/>
              <a:t>Eure Fragen, Erfahrungen, Skepsis — alles willkommen.</a:t>
            </a:r>
          </a:p>
        </p:txBody>
      </p:sp>
    </p:spTree>
    <p:extLst>
      <p:ext uri="{BB962C8B-B14F-4D97-AF65-F5344CB8AC3E}">
        <p14:creationId xmlns:p14="http://schemas.microsoft.com/office/powerpoint/2010/main" val="1343550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B92FE8-F9B7-8E1A-E1C4-F29711460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chemeClr val="accent1"/>
                </a:solidFill>
              </a:rPr>
              <a:t>Teil 1 — Claude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9ED9E16-F96E-735E-3A5D-FFE443FE44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400" i="1" dirty="0"/>
              <a:t>Der Chatbot, der mitdenkt</a:t>
            </a:r>
          </a:p>
        </p:txBody>
      </p:sp>
    </p:spTree>
    <p:extLst>
      <p:ext uri="{BB962C8B-B14F-4D97-AF65-F5344CB8AC3E}">
        <p14:creationId xmlns:p14="http://schemas.microsoft.com/office/powerpoint/2010/main" val="2954396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C3E2C3-0A9C-9919-4A09-A83FAE51B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ist Claude?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FC51DBB-065B-9F7C-0D26-3377C692CD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000" dirty="0"/>
              <a:t>Ein KI-Sprachmodell der Firma </a:t>
            </a:r>
            <a:r>
              <a:rPr lang="de-DE" sz="2000" b="1" dirty="0"/>
              <a:t>Anthropic</a:t>
            </a:r>
            <a:r>
              <a:rPr lang="de-DE" sz="2000" dirty="0"/>
              <a:t> (San Francisco, gegr. 2021).</a:t>
            </a:r>
          </a:p>
          <a:p>
            <a:pPr marL="0" indent="0">
              <a:buNone/>
            </a:pPr>
            <a:endParaRPr lang="de-DE" sz="2000"/>
          </a:p>
          <a:p>
            <a:pPr marL="0" indent="0">
              <a:buNone/>
            </a:pPr>
            <a:r>
              <a:rPr lang="de-DE" sz="2200" b="1" dirty="0">
                <a:solidFill>
                  <a:schemeClr val="accent1"/>
                </a:solidFill>
              </a:rPr>
              <a:t>Was Claude besonders macht:</a:t>
            </a:r>
          </a:p>
          <a:p>
            <a:pPr marL="457200" indent="-457200">
              <a:buFont typeface="Arial"/>
              <a:buChar char="•"/>
            </a:pPr>
            <a:r>
              <a:rPr lang="de-DE" sz="2000" b="1" dirty="0"/>
              <a:t>Sicherheit zuerst </a:t>
            </a:r>
            <a:r>
              <a:rPr lang="de-DE" sz="2000" dirty="0"/>
              <a:t>— gegründet von Ex-OpenAI-Forschern, die KI verantwortungsvoll bauen wollten</a:t>
            </a:r>
          </a:p>
          <a:p>
            <a:pPr marL="457200" indent="-457200">
              <a:buFont typeface="Arial"/>
              <a:buChar char="•"/>
            </a:pPr>
            <a:r>
              <a:rPr lang="de-DE" sz="2000" b="1" dirty="0"/>
              <a:t>Lange Texte </a:t>
            </a:r>
            <a:r>
              <a:rPr lang="de-DE" sz="2000" dirty="0"/>
              <a:t>— ganze Bücher in einem Rutsch lesen und zusammenfassen</a:t>
            </a:r>
          </a:p>
          <a:p>
            <a:pPr marL="457200" indent="-457200">
              <a:buFont typeface="Arial"/>
              <a:buChar char="•"/>
            </a:pPr>
            <a:r>
              <a:rPr lang="de-DE" sz="2000" b="1" dirty="0"/>
              <a:t>Nuancen </a:t>
            </a:r>
            <a:r>
              <a:rPr lang="de-DE" sz="2000" dirty="0"/>
              <a:t>— erkennt Tonfall, gibt zu, wenn er etwas nicht weiß</a:t>
            </a:r>
          </a:p>
          <a:p>
            <a:pPr marL="457200" indent="-457200">
              <a:buFont typeface="Arial"/>
              <a:buChar char="•"/>
            </a:pPr>
            <a:r>
              <a:rPr lang="de-DE" sz="2000" b="1" dirty="0"/>
              <a:t>Konkurrenz: </a:t>
            </a:r>
            <a:r>
              <a:rPr lang="de-DE" sz="2000" dirty="0"/>
              <a:t>ChatGPT (OpenAI), Gemini (Google), Mistral (Europa)</a:t>
            </a:r>
          </a:p>
        </p:txBody>
      </p:sp>
    </p:spTree>
    <p:extLst>
      <p:ext uri="{BB962C8B-B14F-4D97-AF65-F5344CB8AC3E}">
        <p14:creationId xmlns:p14="http://schemas.microsoft.com/office/powerpoint/2010/main" val="2522545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79813A-A562-F863-BD51-802F7889E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 funktioniert das in 60 Sekunden?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DCF8D0-AC10-2ACA-7A66-A876F1495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000" dirty="0"/>
              <a:t>Stellen Sie sich vor: Ein Kind liest in 4 Jahren das gesamte Internet.</a:t>
            </a:r>
          </a:p>
          <a:p>
            <a:pPr marL="0" indent="0">
              <a:buNone/>
            </a:pPr>
            <a:r>
              <a:rPr lang="de-DE" sz="2000" dirty="0"/>
              <a:t>Bücher, Wikipedia, Foren, Zeitungen — Milliarden von Sätzen.</a:t>
            </a:r>
          </a:p>
          <a:p>
            <a:pPr marL="0" indent="0">
              <a:buNone/>
            </a:pPr>
            <a:endParaRPr lang="de-DE" sz="2000"/>
          </a:p>
          <a:p>
            <a:pPr marL="0" indent="0">
              <a:buNone/>
            </a:pPr>
            <a:r>
              <a:rPr lang="de-DE" sz="2000" dirty="0"/>
              <a:t>Es lernt nicht Fakten — es lernt </a:t>
            </a:r>
            <a:r>
              <a:rPr lang="de-DE" sz="2000" b="1" i="1" dirty="0">
                <a:solidFill>
                  <a:schemeClr val="accent1"/>
                </a:solidFill>
              </a:rPr>
              <a:t>welches Wort wahrscheinlich auf welches folgt</a:t>
            </a:r>
            <a:r>
              <a:rPr lang="de-DE" sz="2000" dirty="0"/>
              <a:t>.</a:t>
            </a:r>
          </a:p>
          <a:p>
            <a:pPr marL="0" indent="0">
              <a:buNone/>
            </a:pPr>
            <a:endParaRPr lang="de-DE" sz="2000"/>
          </a:p>
          <a:p>
            <a:pPr marL="0" indent="0">
              <a:buNone/>
            </a:pPr>
            <a:r>
              <a:rPr lang="de-DE" sz="2200" b="1" dirty="0">
                <a:solidFill>
                  <a:schemeClr val="accent2"/>
                </a:solidFill>
              </a:rPr>
              <a:t>Wichtig zu verstehen:</a:t>
            </a:r>
          </a:p>
          <a:p>
            <a:pPr marL="457200" indent="-457200">
              <a:buFont typeface="Arial"/>
              <a:buChar char="•"/>
            </a:pPr>
            <a:r>
              <a:rPr lang="de-DE" sz="2000" dirty="0"/>
              <a:t>Claude </a:t>
            </a:r>
            <a:r>
              <a:rPr lang="de-DE" sz="2000" b="1" dirty="0"/>
              <a:t>weiß</a:t>
            </a:r>
            <a:r>
              <a:rPr lang="de-DE" sz="2000" dirty="0"/>
              <a:t> nichts — er rechnet Wahrscheinlichkeiten.</a:t>
            </a:r>
          </a:p>
          <a:p>
            <a:pPr marL="457200" indent="-457200">
              <a:buFont typeface="Arial"/>
              <a:buChar char="•"/>
            </a:pPr>
            <a:r>
              <a:rPr lang="de-DE" sz="2000" dirty="0"/>
              <a:t>Deshalb klingt er klug — auch wenn er sich irrt.</a:t>
            </a:r>
          </a:p>
          <a:p>
            <a:pPr marL="457200" indent="-457200">
              <a:buFont typeface="Arial"/>
              <a:buChar char="•"/>
            </a:pPr>
            <a:r>
              <a:rPr lang="de-DE" sz="2000" dirty="0"/>
              <a:t>Ein hochbegabter Praktikant: schnell, höflich, manchmal daneben.</a:t>
            </a:r>
          </a:p>
        </p:txBody>
      </p:sp>
    </p:spTree>
    <p:extLst>
      <p:ext uri="{BB962C8B-B14F-4D97-AF65-F5344CB8AC3E}">
        <p14:creationId xmlns:p14="http://schemas.microsoft.com/office/powerpoint/2010/main" val="2945768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E5C7D0-2EF3-18AF-7DD5-5BA951983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Claude im Alltag wirklich kann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48AE92-172B-3DC5-AAC5-8AA1138AF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400" b="1" dirty="0">
                <a:solidFill>
                  <a:schemeClr val="accent1"/>
                </a:solidFill>
              </a:rPr>
              <a:t>1. Schreiben &amp; Formulieren</a:t>
            </a:r>
          </a:p>
          <a:p>
            <a:pPr marL="457200" indent="-457200">
              <a:buFont typeface="Arial"/>
              <a:buChar char="•"/>
            </a:pPr>
            <a:r>
              <a:rPr lang="de-DE" sz="1800" dirty="0"/>
              <a:t>E-Mails, Reden, Glückwünsche, Kondolenzen — Tonfall auf Wunsch</a:t>
            </a:r>
          </a:p>
          <a:p>
            <a:pPr marL="0" indent="0">
              <a:buNone/>
            </a:pPr>
            <a:endParaRPr lang="de-DE" sz="1200"/>
          </a:p>
          <a:p>
            <a:pPr marL="0" indent="0">
              <a:buNone/>
            </a:pPr>
            <a:r>
              <a:rPr lang="de-DE" sz="2400" b="1" dirty="0">
                <a:solidFill>
                  <a:schemeClr val="accent1"/>
                </a:solidFill>
              </a:rPr>
              <a:t>2. Erklären &amp; Recherchieren</a:t>
            </a:r>
          </a:p>
          <a:p>
            <a:pPr marL="457200" indent="-457200">
              <a:buFont typeface="Arial"/>
              <a:buChar char="•"/>
            </a:pPr>
            <a:r>
              <a:rPr lang="de-DE" sz="1800" dirty="0"/>
              <a:t>Komplexe Sachverhalte für Laien — Rechtsfragen, Medizin, Technik</a:t>
            </a:r>
          </a:p>
          <a:p>
            <a:pPr marL="0" indent="0">
              <a:buNone/>
            </a:pPr>
            <a:endParaRPr lang="de-DE" sz="1200"/>
          </a:p>
          <a:p>
            <a:pPr marL="0" indent="0">
              <a:buNone/>
            </a:pPr>
            <a:r>
              <a:rPr lang="de-DE" sz="2400" b="1" dirty="0">
                <a:solidFill>
                  <a:schemeClr val="accent1"/>
                </a:solidFill>
              </a:rPr>
              <a:t>3. Strukturieren &amp; Analysieren</a:t>
            </a:r>
          </a:p>
          <a:p>
            <a:pPr marL="457200" indent="-457200">
              <a:buFont typeface="Arial"/>
              <a:buChar char="•"/>
            </a:pPr>
            <a:r>
              <a:rPr lang="de-DE" sz="1800" dirty="0"/>
              <a:t>Verträge prüfen, Excel-Tabellen auswerten, Pro/Contra-Listen</a:t>
            </a:r>
          </a:p>
        </p:txBody>
      </p:sp>
    </p:spTree>
    <p:extLst>
      <p:ext uri="{BB962C8B-B14F-4D97-AF65-F5344CB8AC3E}">
        <p14:creationId xmlns:p14="http://schemas.microsoft.com/office/powerpoint/2010/main" val="3816127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A4CA4F-98DA-7122-5AD5-950EDAE87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Live-Demo: Claude im Einsatz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8F3E6116-A8C0-4D6B-9573-21B462C3B5D9}"/>
              </a:ext>
            </a:extLst>
          </p:cNvPr>
          <p:cNvSpPr/>
          <p:nvPr/>
        </p:nvSpPr>
        <p:spPr>
          <a:xfrm>
            <a:off x="4064000" y="1905000"/>
            <a:ext cx="7366000" cy="889000"/>
          </a:xfrm>
          <a:prstGeom prst="roundRect">
            <a:avLst/>
          </a:prstGeom>
          <a:solidFill>
            <a:srgbClr val="B85C3C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ctr" anchorCtr="0"/>
          <a:lstStyle/>
          <a:p>
            <a:pPr algn="l"/>
            <a:r>
              <a:rPr lang="de-DE" sz="1400">
                <a:solidFill>
                  <a:srgbClr val="2B2418"/>
                </a:solidFill>
              </a:rPr>
              <a:t>Schreib mir eine Dankrede für unseren scheidenden Präsidenten — herzlich, kurz, mit Humor.</a:t>
            </a:r>
            <a:endParaRPr lang="en-US" sz="1400">
              <a:solidFill>
                <a:srgbClr val="2B2418"/>
              </a:solidFill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2A2B603A-9639-4783-A5B5-1EB7E925D329}"/>
              </a:ext>
            </a:extLst>
          </p:cNvPr>
          <p:cNvSpPr txBox="1"/>
          <p:nvPr/>
        </p:nvSpPr>
        <p:spPr>
          <a:xfrm>
            <a:off x="10414000" y="1752600"/>
            <a:ext cx="1016000" cy="2540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100" i="1">
                <a:solidFill>
                  <a:srgbClr val="2B2418"/>
                </a:solidFill>
              </a:rPr>
              <a:t>Sie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BD0D8878-2C98-4611-81DA-6C8A62475145}"/>
              </a:ext>
            </a:extLst>
          </p:cNvPr>
          <p:cNvSpPr/>
          <p:nvPr/>
        </p:nvSpPr>
        <p:spPr>
          <a:xfrm>
            <a:off x="762000" y="3175000"/>
            <a:ext cx="8890000" cy="2476500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rgbClr val="E8DFD3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 anchorCtr="0"/>
          <a:lstStyle/>
          <a:p>
            <a:pPr marL="0" indent="0">
              <a:buNone/>
            </a:pPr>
            <a:r>
              <a:rPr lang="de-DE" sz="1400" dirty="0">
                <a:solidFill>
                  <a:srgbClr val="2B2418"/>
                </a:solidFill>
              </a:rPr>
              <a:t>Liebe Freunde,</a:t>
            </a:r>
          </a:p>
          <a:p>
            <a:pPr marL="0" indent="0">
              <a:buNone/>
            </a:pPr>
            <a:endParaRPr lang="de-DE" sz="800">
              <a:solidFill>
                <a:srgbClr val="2B2418"/>
              </a:solidFill>
            </a:endParaRPr>
          </a:p>
          <a:p>
            <a:pPr marL="0" indent="0">
              <a:buNone/>
            </a:pPr>
            <a:r>
              <a:rPr lang="de-DE" sz="1400" dirty="0">
                <a:solidFill>
                  <a:srgbClr val="2B2418"/>
                </a:solidFill>
              </a:rPr>
              <a:t>vor einem Jahr haben wir Hans gewählt — mit der leisen Sorge, ob ein Mann, der seine Termine noch im Lederkalender notiert, einen Club ins Jahr 2026 führen kann.</a:t>
            </a:r>
          </a:p>
          <a:p>
            <a:pPr marL="0" indent="0">
              <a:buNone/>
            </a:pPr>
            <a:endParaRPr lang="de-DE" sz="800">
              <a:solidFill>
                <a:srgbClr val="2B2418"/>
              </a:solidFill>
            </a:endParaRPr>
          </a:p>
          <a:p>
            <a:pPr marL="0" indent="0">
              <a:buNone/>
            </a:pPr>
            <a:r>
              <a:rPr lang="de-DE" sz="1400" dirty="0">
                <a:solidFill>
                  <a:srgbClr val="2B2418"/>
                </a:solidFill>
              </a:rPr>
              <a:t>Die Antwort: Er kann. Sogar besser als die meisten von uns mit Smartwatch.</a:t>
            </a:r>
          </a:p>
          <a:p>
            <a:pPr marL="0" indent="0">
              <a:buNone/>
            </a:pPr>
            <a:endParaRPr lang="de-DE" sz="800">
              <a:solidFill>
                <a:srgbClr val="2B2418"/>
              </a:solidFill>
            </a:endParaRPr>
          </a:p>
          <a:p>
            <a:pPr marL="0" indent="0">
              <a:buNone/>
            </a:pPr>
            <a:r>
              <a:rPr lang="de-DE" sz="1400" i="1" dirty="0">
                <a:solidFill>
                  <a:srgbClr val="2B2418"/>
                </a:solidFill>
              </a:rPr>
              <a:t>(... weiter mit Dank für 3 konkrete Erfolge ...)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46731724-3E01-4700-AADC-12E9E2BE5EC7}"/>
              </a:ext>
            </a:extLst>
          </p:cNvPr>
          <p:cNvSpPr txBox="1"/>
          <p:nvPr/>
        </p:nvSpPr>
        <p:spPr>
          <a:xfrm>
            <a:off x="762000" y="2857500"/>
            <a:ext cx="1270000" cy="2540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100" i="1">
                <a:solidFill>
                  <a:srgbClr val="2B2418"/>
                </a:solidFill>
              </a:rPr>
              <a:t>Claude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CFE4CFA1-B398-4C19-A54C-94355CDBA176}"/>
              </a:ext>
            </a:extLst>
          </p:cNvPr>
          <p:cNvSpPr txBox="1"/>
          <p:nvPr/>
        </p:nvSpPr>
        <p:spPr>
          <a:xfrm>
            <a:off x="1016000" y="5842000"/>
            <a:ext cx="10160000" cy="3810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de-DE" sz="1400" i="1">
                <a:solidFill>
                  <a:srgbClr val="2B2418"/>
                </a:solidFill>
              </a:rPr>
              <a:t>→ In 8 Sekunden fertig. Anpassbar mit »kürzer«, »förmlicher«, »mit Anekdote«.</a:t>
            </a:r>
            <a:endParaRPr lang="en-US" sz="1400" i="1">
              <a:solidFill>
                <a:srgbClr val="2B241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561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0788F3-3794-7679-E890-84FFA80A6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Fünf Regeln für gute Antworten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B48334-9D60-B992-97BC-9BE9A04C8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/>
              <a:buAutoNum type="arabicPeriod"/>
            </a:pPr>
            <a:r>
              <a:rPr lang="de-DE" sz="2000" b="1" dirty="0">
                <a:solidFill>
                  <a:schemeClr val="accent1"/>
                </a:solidFill>
              </a:rPr>
              <a:t>Rolle geben — </a:t>
            </a:r>
            <a:r>
              <a:rPr lang="de-DE" sz="2000" dirty="0"/>
              <a:t>„Du bist Anwalt für Mietrecht..."</a:t>
            </a:r>
          </a:p>
          <a:p>
            <a:pPr marL="457200" indent="-457200">
              <a:buFont typeface="Arial"/>
              <a:buAutoNum type="arabicPeriod"/>
            </a:pPr>
            <a:r>
              <a:rPr lang="de-DE" sz="2000" b="1" dirty="0">
                <a:solidFill>
                  <a:schemeClr val="accent1"/>
                </a:solidFill>
              </a:rPr>
              <a:t>Kontext liefern — </a:t>
            </a:r>
            <a:r>
              <a:rPr lang="de-DE" sz="2000" dirty="0"/>
              <a:t>Hintergrund, Zielgruppe, Länge</a:t>
            </a:r>
          </a:p>
          <a:p>
            <a:pPr marL="457200" indent="-457200">
              <a:buFont typeface="Arial"/>
              <a:buAutoNum type="arabicPeriod"/>
            </a:pPr>
            <a:r>
              <a:rPr lang="de-DE" sz="2000" b="1" dirty="0">
                <a:solidFill>
                  <a:schemeClr val="accent1"/>
                </a:solidFill>
              </a:rPr>
              <a:t>Beispiel zeigen — </a:t>
            </a:r>
            <a:r>
              <a:rPr lang="de-DE" sz="2000" dirty="0"/>
              <a:t>„So soll der Tonfall klingen: ..."</a:t>
            </a:r>
          </a:p>
          <a:p>
            <a:pPr marL="457200" indent="-457200">
              <a:buFont typeface="Arial"/>
              <a:buAutoNum type="arabicPeriod"/>
            </a:pPr>
            <a:r>
              <a:rPr lang="de-DE" sz="2000" b="1" dirty="0">
                <a:solidFill>
                  <a:schemeClr val="accent1"/>
                </a:solidFill>
              </a:rPr>
              <a:t>Nachfragen — </a:t>
            </a:r>
            <a:r>
              <a:rPr lang="de-DE" sz="2000" dirty="0"/>
              <a:t>„Kürzer", „förmlicher", „andere Variante"</a:t>
            </a:r>
          </a:p>
          <a:p>
            <a:pPr marL="457200" indent="-457200">
              <a:buFont typeface="Arial"/>
              <a:buAutoNum type="arabicPeriod"/>
            </a:pPr>
            <a:r>
              <a:rPr lang="de-DE" sz="2000" b="1" dirty="0">
                <a:solidFill>
                  <a:schemeClr val="accent1"/>
                </a:solidFill>
              </a:rPr>
              <a:t>Prüfen — </a:t>
            </a:r>
            <a:r>
              <a:rPr lang="de-DE" sz="2000" dirty="0"/>
              <a:t>nie ungeprüft übernehmen, vor allem bei Zahlen und Fakten</a:t>
            </a:r>
          </a:p>
          <a:p>
            <a:pPr marL="0" indent="0">
              <a:buNone/>
            </a:pPr>
            <a:endParaRPr lang="de-DE" sz="1200"/>
          </a:p>
          <a:p>
            <a:pPr marL="0" indent="0">
              <a:buNone/>
            </a:pPr>
            <a:r>
              <a:rPr lang="de-DE" sz="1800" i="1" dirty="0">
                <a:solidFill>
                  <a:schemeClr val="accent2"/>
                </a:solidFill>
              </a:rPr>
              <a:t>Faustregel: Wie würdest Du es einem neuen Mitarbeiter erklären?</a:t>
            </a:r>
          </a:p>
        </p:txBody>
      </p:sp>
    </p:spTree>
    <p:extLst>
      <p:ext uri="{BB962C8B-B14F-4D97-AF65-F5344CB8AC3E}">
        <p14:creationId xmlns:p14="http://schemas.microsoft.com/office/powerpoint/2010/main" val="2847772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0259B6-3BA3-DC5A-DB0D-54899A6AF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chemeClr val="accent1"/>
                </a:solidFill>
              </a:rPr>
              <a:t>Teil 2 — OpenClaw 🦞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574A240-6869-0BC4-48F6-8CFB31334A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400" i="1" dirty="0"/>
              <a:t>Wenn KI nicht mehr nur antwortet, sondern handelt</a:t>
            </a:r>
          </a:p>
        </p:txBody>
      </p:sp>
    </p:spTree>
    <p:extLst>
      <p:ext uri="{BB962C8B-B14F-4D97-AF65-F5344CB8AC3E}">
        <p14:creationId xmlns:p14="http://schemas.microsoft.com/office/powerpoint/2010/main" val="3944107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[1777317912302]">
  <a:themeElements>
    <a:clrScheme name="Office">
      <a:dk1>
        <a:srgbClr val="2B2418"/>
      </a:dk1>
      <a:lt1>
        <a:srgbClr val="F5F0EB"/>
      </a:lt1>
      <a:dk2>
        <a:srgbClr val="4A3F2F"/>
      </a:dk2>
      <a:lt2>
        <a:srgbClr val="E8DFD3"/>
      </a:lt2>
      <a:accent1>
        <a:srgbClr val="B85C3C"/>
      </a:accent1>
      <a:accent2>
        <a:srgbClr val="6B7A4F"/>
      </a:accent2>
      <a:accent3>
        <a:srgbClr val="C89968"/>
      </a:accent3>
      <a:accent4>
        <a:srgbClr val="8B5A3C"/>
      </a:accent4>
      <a:accent5>
        <a:srgbClr val="4A6670"/>
      </a:accent5>
      <a:accent6>
        <a:srgbClr val="A8956B"/>
      </a:accent6>
      <a:hlink>
        <a:srgbClr val="467886"/>
      </a:hlink>
      <a:folHlink>
        <a:srgbClr val="96607D"/>
      </a:folHlink>
    </a:clrScheme>
    <a:fontScheme name="Office">
      <a:majorFont>
        <a:latin typeface="Playfair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Source Sans Pro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EE8CCD7A-C436-4D14-8E9D-E1F2FF26BE2D}">
  <we:reference id="wa200010001" version="1.0.0.1" store="en-US" storeType="OMEX"/>
  <we:alternateReferences>
    <we:reference id="WA200010001" version="1.0.0.1" store="" storeType="OMEX"/>
  </we:alternateReferences>
  <we:properties>
    <we:property name="claude.fileId" value="&quot;df139325-7cdc-4c43-b81a-8f65a6e066ee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1535</Words>
  <Application>Microsoft Office PowerPoint</Application>
  <PresentationFormat>Breitbild</PresentationFormat>
  <Paragraphs>204</Paragraphs>
  <Slides>24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28" baseType="lpstr">
      <vt:lpstr>Arial</vt:lpstr>
      <vt:lpstr>Playfair Display</vt:lpstr>
      <vt:lpstr>Source Sans Pro</vt:lpstr>
      <vt:lpstr>Office [1777317912302]</vt:lpstr>
      <vt:lpstr>KI, OpenClaw &amp; Rotary</vt:lpstr>
      <vt:lpstr>KI ist 2026 angekommen</vt:lpstr>
      <vt:lpstr>Teil 1 — Claude</vt:lpstr>
      <vt:lpstr>Was ist Claude?</vt:lpstr>
      <vt:lpstr>Wie funktioniert das in 60 Sekunden?</vt:lpstr>
      <vt:lpstr>Was Claude im Alltag wirklich kann</vt:lpstr>
      <vt:lpstr>Live-Demo: Claude im Einsatz</vt:lpstr>
      <vt:lpstr>Fünf Regeln für gute Antworten</vt:lpstr>
      <vt:lpstr>Teil 2 — OpenClaw 🦞</vt:lpstr>
      <vt:lpstr>Vom Chatbot zum Agenten</vt:lpstr>
      <vt:lpstr>Was ist OpenClaw?</vt:lpstr>
      <vt:lpstr>So funktioniert es</vt:lpstr>
      <vt:lpstr>Beispiel: Ein Tag mit Molty</vt:lpstr>
      <vt:lpstr>Warum spreche ich darüber?</vt:lpstr>
      <vt:lpstr>Was ändert sich in unseren Berufen?</vt:lpstr>
      <vt:lpstr>Wo Sie vorsichtig sein müssen</vt:lpstr>
      <vt:lpstr>Wenn KI handelt, kann sie auch Schaden anrichten</vt:lpstr>
      <vt:lpstr>Was die KI nicht kann</vt:lpstr>
      <vt:lpstr>Teil 3 — KI &amp; Rotary</vt:lpstr>
      <vt:lpstr>Drei Bereiche für unseren Club</vt:lpstr>
      <vt:lpstr>Mein Vorschlag: Wir probieren es aus</vt:lpstr>
      <vt:lpstr>„Service Above Self" im KI-Zeitalter</vt:lpstr>
      <vt:lpstr>Was Ihr heute mitnehmt</vt:lpstr>
      <vt:lpstr>Vielen Dank.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Johannes Weicht</dc:creator>
  <cp:lastModifiedBy>Johannes Weicht</cp:lastModifiedBy>
  <cp:revision>2</cp:revision>
  <dcterms:created xsi:type="dcterms:W3CDTF">2026-04-27T19:25:12Z</dcterms:created>
  <dcterms:modified xsi:type="dcterms:W3CDTF">2026-04-27T19:42:37Z</dcterms:modified>
</cp:coreProperties>
</file>